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3" r:id="rId1"/>
  </p:sldMasterIdLst>
  <p:notesMasterIdLst>
    <p:notesMasterId r:id="rId18"/>
  </p:notesMasterIdLst>
  <p:sldIdLst>
    <p:sldId id="256" r:id="rId2"/>
    <p:sldId id="257" r:id="rId3"/>
    <p:sldId id="287" r:id="rId4"/>
    <p:sldId id="261" r:id="rId5"/>
    <p:sldId id="263" r:id="rId6"/>
    <p:sldId id="266" r:id="rId7"/>
    <p:sldId id="288" r:id="rId8"/>
    <p:sldId id="290" r:id="rId9"/>
    <p:sldId id="301" r:id="rId10"/>
    <p:sldId id="304" r:id="rId11"/>
    <p:sldId id="302" r:id="rId12"/>
    <p:sldId id="303" r:id="rId13"/>
    <p:sldId id="282" r:id="rId14"/>
    <p:sldId id="293" r:id="rId15"/>
    <p:sldId id="294"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9" autoAdjust="0"/>
    <p:restoredTop sz="94660"/>
  </p:normalViewPr>
  <p:slideViewPr>
    <p:cSldViewPr snapToGrid="0">
      <p:cViewPr varScale="1">
        <p:scale>
          <a:sx n="93" d="100"/>
          <a:sy n="93" d="100"/>
        </p:scale>
        <p:origin x="19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BC239-FDB4-4C7E-8A7D-C2A313299863}"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A9DDE864-45AB-4FFD-AED2-196ACF09117D}">
      <dgm:prSet custT="1"/>
      <dgm:spPr/>
      <dgm:t>
        <a:bodyPr/>
        <a:lstStyle/>
        <a:p>
          <a:pPr algn="just"/>
          <a:r>
            <a:rPr lang="hr-HR" sz="1300" kern="1200" dirty="0"/>
            <a:t>	</a:t>
          </a:r>
          <a:r>
            <a:rPr lang="hr-HR" sz="1800" kern="1200" dirty="0"/>
            <a:t>U gradskom parku našega grada </a:t>
          </a:r>
          <a:r>
            <a:rPr lang="en-US" sz="1800" kern="1200" dirty="0"/>
            <a:t> </a:t>
          </a:r>
          <a:r>
            <a:rPr lang="en-US" sz="1800" kern="1200" dirty="0" err="1"/>
            <a:t>nalazi</a:t>
          </a:r>
          <a:r>
            <a:rPr lang="en-US" sz="1800" kern="1200" dirty="0"/>
            <a:t> se </a:t>
          </a:r>
          <a:r>
            <a:rPr lang="hr-HR" sz="1800" kern="1200" dirty="0"/>
            <a:t>ponos grada Slatine </a:t>
          </a:r>
          <a:r>
            <a:rPr lang="en-US" sz="1800" kern="1200" dirty="0" err="1"/>
            <a:t>mamutovac</a:t>
          </a:r>
          <a:r>
            <a:rPr lang="en-US" sz="1800" kern="1200" dirty="0"/>
            <a:t> </a:t>
          </a:r>
          <a:r>
            <a:rPr lang="en-US" sz="1800" kern="1200" dirty="0" err="1"/>
            <a:t>drvo</a:t>
          </a:r>
          <a:r>
            <a:rPr lang="en-US" sz="1800" kern="1200" dirty="0"/>
            <a:t> </a:t>
          </a:r>
          <a:r>
            <a:rPr lang="en-US" sz="1800" kern="1200" dirty="0" err="1"/>
            <a:t>sekvoja</a:t>
          </a:r>
          <a:r>
            <a:rPr lang="en-US" sz="1800" kern="1200" dirty="0"/>
            <a:t> </a:t>
          </a:r>
          <a:r>
            <a:rPr lang="hr-HR" sz="1800" kern="1200" dirty="0"/>
            <a:t>(</a:t>
          </a:r>
          <a:r>
            <a:rPr lang="en-US" sz="1800" kern="1200" dirty="0" err="1"/>
            <a:t>porodic</a:t>
          </a:r>
          <a:r>
            <a:rPr lang="hr-HR" sz="1800" kern="1200" dirty="0"/>
            <a:t>a</a:t>
          </a:r>
          <a:r>
            <a:rPr lang="en-US" sz="1800" kern="1200" dirty="0"/>
            <a:t> </a:t>
          </a:r>
          <a:r>
            <a:rPr lang="en-US" sz="1800" i="1" kern="1200" dirty="0"/>
            <a:t>Taxodiaceae</a:t>
          </a:r>
          <a:r>
            <a:rPr lang="hr-HR" sz="1800" i="1" kern="1200" dirty="0"/>
            <a:t>)</a:t>
          </a:r>
          <a:r>
            <a:rPr lang="hr-HR" sz="1800" kern="1200" dirty="0"/>
            <a:t> </a:t>
          </a:r>
          <a:r>
            <a:rPr lang="en-US" sz="1800" kern="1200" dirty="0"/>
            <a:t> </a:t>
          </a:r>
          <a:r>
            <a:rPr lang="en-US" sz="1800" kern="1200" dirty="0" err="1"/>
            <a:t>iz</a:t>
          </a:r>
          <a:r>
            <a:rPr lang="en-US" sz="1800" kern="1200" dirty="0"/>
            <a:t> 1807.g</a:t>
          </a:r>
          <a:r>
            <a:rPr lang="hr-HR" sz="1800" kern="1200" dirty="0" err="1"/>
            <a:t>odine</a:t>
          </a:r>
          <a:r>
            <a:rPr lang="hr-HR" sz="1800" kern="1200" dirty="0"/>
            <a:t>.  </a:t>
          </a:r>
          <a:r>
            <a:rPr lang="hr-HR" sz="1800" b="0" i="0" kern="1200" dirty="0"/>
            <a:t>Stablo sekvoje jedini je zaštićeni primjerak ove vrste u Hrvatskoj i među najstarijima  i najvećima u Europi. Zaštićen je kao spomenik prirode još 1967. godine.</a:t>
          </a:r>
          <a:r>
            <a:rPr lang="hr-HR" sz="1800" kern="1200" dirty="0"/>
            <a:t> Visina stabla sekvoje je 63 metra, a njen opseg 5,9 metara.</a:t>
          </a:r>
          <a:endParaRPr lang="hr-HR" sz="1800" b="0" i="0" kern="1200" dirty="0">
            <a:solidFill>
              <a:prstClr val="black">
                <a:hueOff val="0"/>
                <a:satOff val="0"/>
                <a:lumOff val="0"/>
                <a:alphaOff val="0"/>
              </a:prstClr>
            </a:solidFill>
            <a:latin typeface="Calibri"/>
            <a:ea typeface="+mn-ea"/>
            <a:cs typeface="+mn-cs"/>
          </a:endParaRPr>
        </a:p>
        <a:p>
          <a:pPr algn="just"/>
          <a:r>
            <a:rPr lang="hr-HR" sz="1800" kern="1200" dirty="0"/>
            <a:t>	Grad Slatina  </a:t>
          </a:r>
          <a:r>
            <a:rPr lang="en-US" sz="1800" kern="1200" dirty="0"/>
            <a:t> </a:t>
          </a:r>
          <a:r>
            <a:rPr lang="en-US" sz="1800" kern="1200" dirty="0" err="1"/>
            <a:t>pokrenuo</a:t>
          </a:r>
          <a:r>
            <a:rPr lang="en-US" sz="1800" kern="1200" dirty="0"/>
            <a:t>  </a:t>
          </a:r>
          <a:r>
            <a:rPr lang="hr-HR" sz="1800" kern="1200" dirty="0"/>
            <a:t>je </a:t>
          </a:r>
          <a:r>
            <a:rPr lang="en-US" sz="1800" kern="1200" dirty="0" err="1"/>
            <a:t>projekt</a:t>
          </a:r>
          <a:r>
            <a:rPr lang="en-US" sz="1800" kern="1200" dirty="0"/>
            <a:t> „</a:t>
          </a:r>
          <a:r>
            <a:rPr lang="en-US" sz="1800" kern="1200" dirty="0" err="1"/>
            <a:t>EPIcentar</a:t>
          </a:r>
          <a:r>
            <a:rPr lang="en-US" sz="1800" kern="1200" dirty="0"/>
            <a:t> Sequoia </a:t>
          </a:r>
          <a:r>
            <a:rPr lang="en-US" sz="1800" kern="1200" dirty="0" err="1"/>
            <a:t>Slatina</a:t>
          </a:r>
          <a:r>
            <a:rPr lang="en-US" sz="1800" kern="1200" dirty="0"/>
            <a:t>“ </a:t>
          </a:r>
          <a:r>
            <a:rPr lang="hr-HR" sz="1800" kern="1200" dirty="0"/>
            <a:t>(</a:t>
          </a:r>
          <a:r>
            <a:rPr lang="en-US" sz="1800" kern="1200" dirty="0" err="1"/>
            <a:t>sufinancira</a:t>
          </a:r>
          <a:r>
            <a:rPr lang="hr-HR" sz="1800" kern="1200" dirty="0"/>
            <a:t>la</a:t>
          </a:r>
          <a:r>
            <a:rPr lang="en-US" sz="1800" kern="1200" dirty="0"/>
            <a:t> </a:t>
          </a:r>
          <a:r>
            <a:rPr lang="en-US" sz="1800" kern="1200" dirty="0" err="1"/>
            <a:t>Europska</a:t>
          </a:r>
          <a:r>
            <a:rPr lang="en-US" sz="1800" kern="1200" dirty="0"/>
            <a:t> </a:t>
          </a:r>
          <a:r>
            <a:rPr lang="en-US" sz="1800" kern="1200" dirty="0" err="1"/>
            <a:t>unija</a:t>
          </a:r>
          <a:r>
            <a:rPr lang="en-US" sz="1800" kern="1200" dirty="0"/>
            <a:t> </a:t>
          </a:r>
          <a:r>
            <a:rPr lang="en-US" sz="1800" kern="1200" dirty="0" err="1"/>
            <a:t>iz</a:t>
          </a:r>
          <a:r>
            <a:rPr lang="en-US" sz="1800" kern="1200" dirty="0"/>
            <a:t> </a:t>
          </a:r>
          <a:r>
            <a:rPr lang="en-US" sz="1800" kern="1200" dirty="0" err="1"/>
            <a:t>Europskog</a:t>
          </a:r>
          <a:r>
            <a:rPr lang="en-US" sz="1800" kern="1200" dirty="0"/>
            <a:t> </a:t>
          </a:r>
          <a:r>
            <a:rPr lang="en-US" sz="1800" kern="1200" dirty="0" err="1"/>
            <a:t>fonda</a:t>
          </a:r>
          <a:r>
            <a:rPr lang="en-US" sz="1800" kern="1200" dirty="0"/>
            <a:t> za</a:t>
          </a:r>
          <a:r>
            <a:rPr lang="hr-HR" sz="1800" kern="1200" dirty="0"/>
            <a:t> </a:t>
          </a:r>
          <a:r>
            <a:rPr lang="en-US" sz="1800" kern="1200" dirty="0" err="1"/>
            <a:t>regionalni</a:t>
          </a:r>
          <a:r>
            <a:rPr lang="en-US" sz="1800" kern="1200" dirty="0"/>
            <a:t> </a:t>
          </a:r>
          <a:r>
            <a:rPr lang="en-US" sz="1800" kern="1200" dirty="0" err="1"/>
            <a:t>razvoj</a:t>
          </a:r>
          <a:r>
            <a:rPr lang="hr-HR" sz="1800" kern="1200" dirty="0"/>
            <a:t> ) s ciljem </a:t>
          </a:r>
          <a:r>
            <a:rPr lang="hr-HR" sz="1800" b="0" i="0" kern="1200" dirty="0"/>
            <a:t>revitalizacije zaštićene prirodne baštine. </a:t>
          </a:r>
          <a:r>
            <a:rPr lang="hr-HR" sz="1800" kern="1200" dirty="0"/>
            <a:t>	</a:t>
          </a:r>
        </a:p>
        <a:p>
          <a:pPr algn="just"/>
          <a:r>
            <a:rPr lang="hr-HR" sz="1800" kern="1200" dirty="0"/>
            <a:t>	Potaknuti gradskim projektom prošle smo godine  istraživali uvjete koji sekvoji odgovaraju za život. Ove smo školske godine projekt proširili te nam se pridružila osnovna škola Josipa Kozarca iz Slatine. Odlučili smo istražiti koliko sekvoja može pomoći u borbi protiv klimatskih promjena. </a:t>
          </a:r>
          <a:r>
            <a:rPr lang="hr-HR" sz="1400" kern="1200" dirty="0"/>
            <a:t>	</a:t>
          </a:r>
          <a:endParaRPr lang="en-US" sz="1400" kern="1200" dirty="0"/>
        </a:p>
      </dgm:t>
    </dgm:pt>
    <dgm:pt modelId="{77C02C19-1849-401C-A536-4150DB93DC1B}" type="parTrans" cxnId="{CE29C943-89E9-47C8-9C55-4EB153E32C40}">
      <dgm:prSet/>
      <dgm:spPr/>
      <dgm:t>
        <a:bodyPr/>
        <a:lstStyle/>
        <a:p>
          <a:endParaRPr lang="en-US"/>
        </a:p>
      </dgm:t>
    </dgm:pt>
    <dgm:pt modelId="{186449AE-59B4-4264-9C6D-FE2DBF1AD3F5}" type="sibTrans" cxnId="{CE29C943-89E9-47C8-9C55-4EB153E32C40}">
      <dgm:prSet/>
      <dgm:spPr/>
      <dgm:t>
        <a:bodyPr/>
        <a:lstStyle/>
        <a:p>
          <a:endParaRPr lang="en-US"/>
        </a:p>
      </dgm:t>
    </dgm:pt>
    <dgm:pt modelId="{E2D7245B-B685-40AA-B36F-CA5266E3DDE5}" type="pres">
      <dgm:prSet presAssocID="{055BC239-FDB4-4C7E-8A7D-C2A313299863}" presName="vert0" presStyleCnt="0">
        <dgm:presLayoutVars>
          <dgm:dir/>
          <dgm:animOne val="branch"/>
          <dgm:animLvl val="lvl"/>
        </dgm:presLayoutVars>
      </dgm:prSet>
      <dgm:spPr/>
    </dgm:pt>
    <dgm:pt modelId="{0BB4C9E6-519C-41F9-AB55-7FCB77795F7F}" type="pres">
      <dgm:prSet presAssocID="{A9DDE864-45AB-4FFD-AED2-196ACF09117D}" presName="thickLine" presStyleLbl="alignNode1" presStyleIdx="0" presStyleCnt="1"/>
      <dgm:spPr/>
    </dgm:pt>
    <dgm:pt modelId="{C4A256A1-2850-4D0B-9010-9FCADE123D84}" type="pres">
      <dgm:prSet presAssocID="{A9DDE864-45AB-4FFD-AED2-196ACF09117D}" presName="horz1" presStyleCnt="0"/>
      <dgm:spPr/>
    </dgm:pt>
    <dgm:pt modelId="{066EADA1-ED83-48B6-9F19-F428283A9843}" type="pres">
      <dgm:prSet presAssocID="{A9DDE864-45AB-4FFD-AED2-196ACF09117D}" presName="tx1" presStyleLbl="revTx" presStyleIdx="0" presStyleCnt="1"/>
      <dgm:spPr/>
    </dgm:pt>
    <dgm:pt modelId="{BC303B8F-D894-490B-A9DC-77739D32CDD2}" type="pres">
      <dgm:prSet presAssocID="{A9DDE864-45AB-4FFD-AED2-196ACF09117D}" presName="vert1" presStyleCnt="0"/>
      <dgm:spPr/>
    </dgm:pt>
  </dgm:ptLst>
  <dgm:cxnLst>
    <dgm:cxn modelId="{C3FCB007-B840-4AF6-951F-70E236DC91E8}" type="presOf" srcId="{055BC239-FDB4-4C7E-8A7D-C2A313299863}" destId="{E2D7245B-B685-40AA-B36F-CA5266E3DDE5}" srcOrd="0" destOrd="0" presId="urn:microsoft.com/office/officeart/2008/layout/LinedList"/>
    <dgm:cxn modelId="{A2080415-6AF7-4ACD-B97D-6CC4E3640B26}" type="presOf" srcId="{A9DDE864-45AB-4FFD-AED2-196ACF09117D}" destId="{066EADA1-ED83-48B6-9F19-F428283A9843}" srcOrd="0" destOrd="0" presId="urn:microsoft.com/office/officeart/2008/layout/LinedList"/>
    <dgm:cxn modelId="{CE29C943-89E9-47C8-9C55-4EB153E32C40}" srcId="{055BC239-FDB4-4C7E-8A7D-C2A313299863}" destId="{A9DDE864-45AB-4FFD-AED2-196ACF09117D}" srcOrd="0" destOrd="0" parTransId="{77C02C19-1849-401C-A536-4150DB93DC1B}" sibTransId="{186449AE-59B4-4264-9C6D-FE2DBF1AD3F5}"/>
    <dgm:cxn modelId="{297612F9-D18D-4FC4-ACAA-F098F72C44E3}" type="presParOf" srcId="{E2D7245B-B685-40AA-B36F-CA5266E3DDE5}" destId="{0BB4C9E6-519C-41F9-AB55-7FCB77795F7F}" srcOrd="0" destOrd="0" presId="urn:microsoft.com/office/officeart/2008/layout/LinedList"/>
    <dgm:cxn modelId="{A75983CB-4620-42BD-9B0F-80066CCA6D92}" type="presParOf" srcId="{E2D7245B-B685-40AA-B36F-CA5266E3DDE5}" destId="{C4A256A1-2850-4D0B-9010-9FCADE123D84}" srcOrd="1" destOrd="0" presId="urn:microsoft.com/office/officeart/2008/layout/LinedList"/>
    <dgm:cxn modelId="{9DBE3B12-589E-48F1-BDC5-F36DB832FBDE}" type="presParOf" srcId="{C4A256A1-2850-4D0B-9010-9FCADE123D84}" destId="{066EADA1-ED83-48B6-9F19-F428283A9843}" srcOrd="0" destOrd="0" presId="urn:microsoft.com/office/officeart/2008/layout/LinedList"/>
    <dgm:cxn modelId="{ACC2360F-F8F6-4C27-A345-26E767B3C5EE}" type="presParOf" srcId="{C4A256A1-2850-4D0B-9010-9FCADE123D84}" destId="{BC303B8F-D894-490B-A9DC-77739D32CD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C9E6-519C-41F9-AB55-7FCB77795F7F}">
      <dsp:nvSpPr>
        <dsp:cNvPr id="0" name=""/>
        <dsp:cNvSpPr/>
      </dsp:nvSpPr>
      <dsp:spPr>
        <a:xfrm>
          <a:off x="0" y="0"/>
          <a:ext cx="6766636" cy="0"/>
        </a:xfrm>
        <a:prstGeom prst="lin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ctr">
          <a:solidFill>
            <a:schemeClr val="accent1">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66EADA1-ED83-48B6-9F19-F428283A9843}">
      <dsp:nvSpPr>
        <dsp:cNvPr id="0" name=""/>
        <dsp:cNvSpPr/>
      </dsp:nvSpPr>
      <dsp:spPr>
        <a:xfrm>
          <a:off x="0" y="0"/>
          <a:ext cx="6766636" cy="435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hr-HR" sz="1300" kern="1200" dirty="0"/>
            <a:t>	</a:t>
          </a:r>
          <a:r>
            <a:rPr lang="hr-HR" sz="1800" kern="1200" dirty="0"/>
            <a:t>U gradskom parku našega grada </a:t>
          </a:r>
          <a:r>
            <a:rPr lang="en-US" sz="1800" kern="1200" dirty="0"/>
            <a:t> </a:t>
          </a:r>
          <a:r>
            <a:rPr lang="en-US" sz="1800" kern="1200" dirty="0" err="1"/>
            <a:t>nalazi</a:t>
          </a:r>
          <a:r>
            <a:rPr lang="en-US" sz="1800" kern="1200" dirty="0"/>
            <a:t> se </a:t>
          </a:r>
          <a:r>
            <a:rPr lang="hr-HR" sz="1800" kern="1200" dirty="0"/>
            <a:t>ponos grada Slatine </a:t>
          </a:r>
          <a:r>
            <a:rPr lang="en-US" sz="1800" kern="1200" dirty="0" err="1"/>
            <a:t>mamutovac</a:t>
          </a:r>
          <a:r>
            <a:rPr lang="en-US" sz="1800" kern="1200" dirty="0"/>
            <a:t> </a:t>
          </a:r>
          <a:r>
            <a:rPr lang="en-US" sz="1800" kern="1200" dirty="0" err="1"/>
            <a:t>drvo</a:t>
          </a:r>
          <a:r>
            <a:rPr lang="en-US" sz="1800" kern="1200" dirty="0"/>
            <a:t> </a:t>
          </a:r>
          <a:r>
            <a:rPr lang="en-US" sz="1800" kern="1200" dirty="0" err="1"/>
            <a:t>sekvoja</a:t>
          </a:r>
          <a:r>
            <a:rPr lang="en-US" sz="1800" kern="1200" dirty="0"/>
            <a:t> </a:t>
          </a:r>
          <a:r>
            <a:rPr lang="hr-HR" sz="1800" kern="1200" dirty="0"/>
            <a:t>(</a:t>
          </a:r>
          <a:r>
            <a:rPr lang="en-US" sz="1800" kern="1200" dirty="0" err="1"/>
            <a:t>porodic</a:t>
          </a:r>
          <a:r>
            <a:rPr lang="hr-HR" sz="1800" kern="1200" dirty="0"/>
            <a:t>a</a:t>
          </a:r>
          <a:r>
            <a:rPr lang="en-US" sz="1800" kern="1200" dirty="0"/>
            <a:t> </a:t>
          </a:r>
          <a:r>
            <a:rPr lang="en-US" sz="1800" i="1" kern="1200" dirty="0"/>
            <a:t>Taxodiaceae</a:t>
          </a:r>
          <a:r>
            <a:rPr lang="hr-HR" sz="1800" i="1" kern="1200" dirty="0"/>
            <a:t>)</a:t>
          </a:r>
          <a:r>
            <a:rPr lang="hr-HR" sz="1800" kern="1200" dirty="0"/>
            <a:t> </a:t>
          </a:r>
          <a:r>
            <a:rPr lang="en-US" sz="1800" kern="1200" dirty="0"/>
            <a:t> </a:t>
          </a:r>
          <a:r>
            <a:rPr lang="en-US" sz="1800" kern="1200" dirty="0" err="1"/>
            <a:t>iz</a:t>
          </a:r>
          <a:r>
            <a:rPr lang="en-US" sz="1800" kern="1200" dirty="0"/>
            <a:t> 1807.g</a:t>
          </a:r>
          <a:r>
            <a:rPr lang="hr-HR" sz="1800" kern="1200" dirty="0" err="1"/>
            <a:t>odine</a:t>
          </a:r>
          <a:r>
            <a:rPr lang="hr-HR" sz="1800" kern="1200" dirty="0"/>
            <a:t>.  </a:t>
          </a:r>
          <a:r>
            <a:rPr lang="hr-HR" sz="1800" b="0" i="0" kern="1200" dirty="0"/>
            <a:t>Stablo sekvoje jedini je zaštićeni primjerak ove vrste u Hrvatskoj i među najstarijima  i najvećima u Europi. Zaštićen je kao spomenik prirode još 1967. godine.</a:t>
          </a:r>
          <a:r>
            <a:rPr lang="hr-HR" sz="1800" kern="1200" dirty="0"/>
            <a:t> Visina stabla sekvoje je 63 metra, a njen opseg 5,9 metara.</a:t>
          </a:r>
          <a:endParaRPr lang="hr-HR" sz="1800" b="0" i="0" kern="1200" dirty="0">
            <a:solidFill>
              <a:prstClr val="black">
                <a:hueOff val="0"/>
                <a:satOff val="0"/>
                <a:lumOff val="0"/>
                <a:alphaOff val="0"/>
              </a:prstClr>
            </a:solidFill>
            <a:latin typeface="Calibri"/>
            <a:ea typeface="+mn-ea"/>
            <a:cs typeface="+mn-cs"/>
          </a:endParaRPr>
        </a:p>
        <a:p>
          <a:pPr marL="0" lvl="0" indent="0" algn="just" defTabSz="577850">
            <a:lnSpc>
              <a:spcPct val="90000"/>
            </a:lnSpc>
            <a:spcBef>
              <a:spcPct val="0"/>
            </a:spcBef>
            <a:spcAft>
              <a:spcPct val="35000"/>
            </a:spcAft>
            <a:buNone/>
          </a:pPr>
          <a:r>
            <a:rPr lang="hr-HR" sz="1800" kern="1200" dirty="0"/>
            <a:t>	Grad Slatina  </a:t>
          </a:r>
          <a:r>
            <a:rPr lang="en-US" sz="1800" kern="1200" dirty="0"/>
            <a:t> </a:t>
          </a:r>
          <a:r>
            <a:rPr lang="en-US" sz="1800" kern="1200" dirty="0" err="1"/>
            <a:t>pokrenuo</a:t>
          </a:r>
          <a:r>
            <a:rPr lang="en-US" sz="1800" kern="1200" dirty="0"/>
            <a:t>  </a:t>
          </a:r>
          <a:r>
            <a:rPr lang="hr-HR" sz="1800" kern="1200" dirty="0"/>
            <a:t>je </a:t>
          </a:r>
          <a:r>
            <a:rPr lang="en-US" sz="1800" kern="1200" dirty="0" err="1"/>
            <a:t>projekt</a:t>
          </a:r>
          <a:r>
            <a:rPr lang="en-US" sz="1800" kern="1200" dirty="0"/>
            <a:t> „</a:t>
          </a:r>
          <a:r>
            <a:rPr lang="en-US" sz="1800" kern="1200" dirty="0" err="1"/>
            <a:t>EPIcentar</a:t>
          </a:r>
          <a:r>
            <a:rPr lang="en-US" sz="1800" kern="1200" dirty="0"/>
            <a:t> Sequoia </a:t>
          </a:r>
          <a:r>
            <a:rPr lang="en-US" sz="1800" kern="1200" dirty="0" err="1"/>
            <a:t>Slatina</a:t>
          </a:r>
          <a:r>
            <a:rPr lang="en-US" sz="1800" kern="1200" dirty="0"/>
            <a:t>“ </a:t>
          </a:r>
          <a:r>
            <a:rPr lang="hr-HR" sz="1800" kern="1200" dirty="0"/>
            <a:t>(</a:t>
          </a:r>
          <a:r>
            <a:rPr lang="en-US" sz="1800" kern="1200" dirty="0" err="1"/>
            <a:t>sufinancira</a:t>
          </a:r>
          <a:r>
            <a:rPr lang="hr-HR" sz="1800" kern="1200" dirty="0"/>
            <a:t>la</a:t>
          </a:r>
          <a:r>
            <a:rPr lang="en-US" sz="1800" kern="1200" dirty="0"/>
            <a:t> </a:t>
          </a:r>
          <a:r>
            <a:rPr lang="en-US" sz="1800" kern="1200" dirty="0" err="1"/>
            <a:t>Europska</a:t>
          </a:r>
          <a:r>
            <a:rPr lang="en-US" sz="1800" kern="1200" dirty="0"/>
            <a:t> </a:t>
          </a:r>
          <a:r>
            <a:rPr lang="en-US" sz="1800" kern="1200" dirty="0" err="1"/>
            <a:t>unija</a:t>
          </a:r>
          <a:r>
            <a:rPr lang="en-US" sz="1800" kern="1200" dirty="0"/>
            <a:t> </a:t>
          </a:r>
          <a:r>
            <a:rPr lang="en-US" sz="1800" kern="1200" dirty="0" err="1"/>
            <a:t>iz</a:t>
          </a:r>
          <a:r>
            <a:rPr lang="en-US" sz="1800" kern="1200" dirty="0"/>
            <a:t> </a:t>
          </a:r>
          <a:r>
            <a:rPr lang="en-US" sz="1800" kern="1200" dirty="0" err="1"/>
            <a:t>Europskog</a:t>
          </a:r>
          <a:r>
            <a:rPr lang="en-US" sz="1800" kern="1200" dirty="0"/>
            <a:t> </a:t>
          </a:r>
          <a:r>
            <a:rPr lang="en-US" sz="1800" kern="1200" dirty="0" err="1"/>
            <a:t>fonda</a:t>
          </a:r>
          <a:r>
            <a:rPr lang="en-US" sz="1800" kern="1200" dirty="0"/>
            <a:t> za</a:t>
          </a:r>
          <a:r>
            <a:rPr lang="hr-HR" sz="1800" kern="1200" dirty="0"/>
            <a:t> </a:t>
          </a:r>
          <a:r>
            <a:rPr lang="en-US" sz="1800" kern="1200" dirty="0" err="1"/>
            <a:t>regionalni</a:t>
          </a:r>
          <a:r>
            <a:rPr lang="en-US" sz="1800" kern="1200" dirty="0"/>
            <a:t> </a:t>
          </a:r>
          <a:r>
            <a:rPr lang="en-US" sz="1800" kern="1200" dirty="0" err="1"/>
            <a:t>razvoj</a:t>
          </a:r>
          <a:r>
            <a:rPr lang="hr-HR" sz="1800" kern="1200" dirty="0"/>
            <a:t> ) s ciljem </a:t>
          </a:r>
          <a:r>
            <a:rPr lang="hr-HR" sz="1800" b="0" i="0" kern="1200" dirty="0"/>
            <a:t>revitalizacije zaštićene prirodne baštine. </a:t>
          </a:r>
          <a:r>
            <a:rPr lang="hr-HR" sz="1800" kern="1200" dirty="0"/>
            <a:t>	</a:t>
          </a:r>
        </a:p>
        <a:p>
          <a:pPr marL="0" lvl="0" indent="0" algn="just" defTabSz="577850">
            <a:lnSpc>
              <a:spcPct val="90000"/>
            </a:lnSpc>
            <a:spcBef>
              <a:spcPct val="0"/>
            </a:spcBef>
            <a:spcAft>
              <a:spcPct val="35000"/>
            </a:spcAft>
            <a:buNone/>
          </a:pPr>
          <a:r>
            <a:rPr lang="hr-HR" sz="1800" kern="1200" dirty="0"/>
            <a:t>	Potaknuti gradskim projektom prošle smo godine  istraživali uvjete koji sekvoji odgovaraju za život. Ove smo školske godine projekt proširili te nam se pridružila osnovna škola Josipa Kozarca iz Slatine. Odlučili smo istražiti koliko sekvoja može pomoći u borbi protiv klimatskih promjena. </a:t>
          </a:r>
          <a:r>
            <a:rPr lang="hr-HR" sz="1400" kern="1200" dirty="0"/>
            <a:t>	</a:t>
          </a:r>
          <a:endParaRPr lang="en-US" sz="1400" kern="1200" dirty="0"/>
        </a:p>
      </dsp:txBody>
      <dsp:txXfrm>
        <a:off x="0" y="0"/>
        <a:ext cx="6766636" cy="43513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00D9D-3324-44F2-BD66-03532508884F}" type="datetimeFigureOut">
              <a:rPr lang="hr-HR" smtClean="0"/>
              <a:t>13.5.2021.</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6F752-2FB9-4974-9A45-94882E471F24}" type="slidenum">
              <a:rPr lang="hr-HR" smtClean="0"/>
              <a:t>‹#›</a:t>
            </a:fld>
            <a:endParaRPr lang="hr-HR"/>
          </a:p>
        </p:txBody>
      </p:sp>
    </p:spTree>
    <p:extLst>
      <p:ext uri="{BB962C8B-B14F-4D97-AF65-F5344CB8AC3E}">
        <p14:creationId xmlns:p14="http://schemas.microsoft.com/office/powerpoint/2010/main" val="257574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Veronika: Dobar dan. Mi smo GLOBOVCI iz OŠ EK iz Slatine. </a:t>
            </a:r>
            <a:r>
              <a:rPr lang="hr-HR" dirty="0" err="1"/>
              <a:t>Samnom</a:t>
            </a:r>
            <a:r>
              <a:rPr lang="hr-HR" dirty="0"/>
              <a:t> su Karla i Tea, a moje ime je Veronika. Naša mentorica je Rajka Avirović Gaća. Naziv našeg ovogodišnjeg  istraživačkog rada je „</a:t>
            </a:r>
            <a:r>
              <a:rPr lang="hr-HR" sz="1200" dirty="0">
                <a:solidFill>
                  <a:schemeClr val="accent6">
                    <a:lumMod val="75000"/>
                  </a:schemeClr>
                </a:solidFill>
                <a:effectLst/>
                <a:ea typeface="Times New Roman" panose="02020603050405020304" pitchFamily="18" charset="0"/>
              </a:rPr>
              <a:t>Životni put sekvoje od gradskog ukrasa       do stabla koje se bori protiv klimatskih promjena”</a:t>
            </a:r>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1</a:t>
            </a:fld>
            <a:endParaRPr lang="hr-HR"/>
          </a:p>
        </p:txBody>
      </p:sp>
    </p:spTree>
    <p:extLst>
      <p:ext uri="{BB962C8B-B14F-4D97-AF65-F5344CB8AC3E}">
        <p14:creationId xmlns:p14="http://schemas.microsoft.com/office/powerpoint/2010/main" val="36760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Tea</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10</a:t>
            </a:fld>
            <a:endParaRPr lang="hr-HR"/>
          </a:p>
        </p:txBody>
      </p:sp>
    </p:spTree>
    <p:extLst>
      <p:ext uri="{BB962C8B-B14F-4D97-AF65-F5344CB8AC3E}">
        <p14:creationId xmlns:p14="http://schemas.microsoft.com/office/powerpoint/2010/main" val="397377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Karla:Čitati</a:t>
            </a:r>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11</a:t>
            </a:fld>
            <a:endParaRPr lang="hr-HR"/>
          </a:p>
        </p:txBody>
      </p:sp>
    </p:spTree>
    <p:extLst>
      <p:ext uri="{BB962C8B-B14F-4D97-AF65-F5344CB8AC3E}">
        <p14:creationId xmlns:p14="http://schemas.microsoft.com/office/powerpoint/2010/main" val="154583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solidFill>
                  <a:srgbClr val="000000"/>
                </a:solidFill>
                <a:effectLst/>
                <a:latin typeface="Arial" panose="020B0604020202020204" pitchFamily="34" charset="0"/>
                <a:ea typeface="Times New Roman" panose="02020603050405020304" pitchFamily="18" charset="0"/>
              </a:rPr>
              <a:t>Na osnovu tih izračuna došli smo do rezultata da odrasla jedinka sekvoje pohrani veliku količinu ugljika (7925 kg) i sukladno tome, oslobodi isto veliku količinu kisika. Mlade jedinke sekvoje kod obaju škola zasad pohranjuju vrlo malu količinu ugljika, ali se nadamo da će u budućnosti i one pohranjivati velike količine ugljika kao i odrasla jedinka</a:t>
            </a:r>
            <a:endParaRPr lang="hr-HR" sz="1200" dirty="0">
              <a:solidFill>
                <a:srgbClr val="000000"/>
              </a:solidFill>
              <a:effectLst/>
              <a:latin typeface="Times New Roman" panose="02020603050405020304" pitchFamily="18" charset="0"/>
              <a:ea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12</a:t>
            </a:fld>
            <a:endParaRPr lang="hr-HR"/>
          </a:p>
        </p:txBody>
      </p:sp>
    </p:spTree>
    <p:extLst>
      <p:ext uri="{BB962C8B-B14F-4D97-AF65-F5344CB8AC3E}">
        <p14:creationId xmlns:p14="http://schemas.microsoft.com/office/powerpoint/2010/main" val="30704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Karla: Rezultati i zaključci našega istraživačkog rada…. (čitati)</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13</a:t>
            </a:fld>
            <a:endParaRPr lang="hr-HR"/>
          </a:p>
        </p:txBody>
      </p:sp>
    </p:spTree>
    <p:extLst>
      <p:ext uri="{BB962C8B-B14F-4D97-AF65-F5344CB8AC3E}">
        <p14:creationId xmlns:p14="http://schemas.microsoft.com/office/powerpoint/2010/main" val="9193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Karla</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14</a:t>
            </a:fld>
            <a:endParaRPr lang="hr-HR"/>
          </a:p>
        </p:txBody>
      </p:sp>
    </p:spTree>
    <p:extLst>
      <p:ext uri="{BB962C8B-B14F-4D97-AF65-F5344CB8AC3E}">
        <p14:creationId xmlns:p14="http://schemas.microsoft.com/office/powerpoint/2010/main" val="367558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Karla</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15</a:t>
            </a:fld>
            <a:endParaRPr lang="hr-HR"/>
          </a:p>
        </p:txBody>
      </p:sp>
    </p:spTree>
    <p:extLst>
      <p:ext uri="{BB962C8B-B14F-4D97-AF65-F5344CB8AC3E}">
        <p14:creationId xmlns:p14="http://schemas.microsoft.com/office/powerpoint/2010/main" val="96117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Zahvaljujem vam na pozornosti i spremni smo za vaša pitanja.</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16</a:t>
            </a:fld>
            <a:endParaRPr lang="hr-HR"/>
          </a:p>
        </p:txBody>
      </p:sp>
    </p:spTree>
    <p:extLst>
      <p:ext uri="{BB962C8B-B14F-4D97-AF65-F5344CB8AC3E}">
        <p14:creationId xmlns:p14="http://schemas.microsoft.com/office/powerpoint/2010/main" val="189032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Veronika Cilj i svrha našeg istraživačkog rada –U gradskom parku nalazi se sekvoja ponos grada Slatine…….</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2</a:t>
            </a:fld>
            <a:endParaRPr lang="hr-HR"/>
          </a:p>
        </p:txBody>
      </p:sp>
    </p:spTree>
    <p:extLst>
      <p:ext uri="{BB962C8B-B14F-4D97-AF65-F5344CB8AC3E}">
        <p14:creationId xmlns:p14="http://schemas.microsoft.com/office/powerpoint/2010/main" val="283385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Veronika: 1. i 2. odlomak čitati, zatim kod odlomka 3 pročitati Slika 3. i onda nakon toga čitati odlomak teksta 3 i pokazivati na satelitskoj snimci</a:t>
            </a:r>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3</a:t>
            </a:fld>
            <a:endParaRPr lang="hr-HR"/>
          </a:p>
        </p:txBody>
      </p:sp>
    </p:spTree>
    <p:extLst>
      <p:ext uri="{BB962C8B-B14F-4D97-AF65-F5344CB8AC3E}">
        <p14:creationId xmlns:p14="http://schemas.microsoft.com/office/powerpoint/2010/main" val="40225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Veronika: Naše istraživačko pitanje bilo je :……….. (čitati) a hipoteze koje smo postavili su…………………..(čitati)</a:t>
            </a:r>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4</a:t>
            </a:fld>
            <a:endParaRPr lang="hr-HR"/>
          </a:p>
        </p:txBody>
      </p:sp>
    </p:spTree>
    <p:extLst>
      <p:ext uri="{BB962C8B-B14F-4D97-AF65-F5344CB8AC3E}">
        <p14:creationId xmlns:p14="http://schemas.microsoft.com/office/powerpoint/2010/main" val="51313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Veronika: Metode istraživanja koje smo koristili su…… (čitati)</a:t>
            </a:r>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5</a:t>
            </a:fld>
            <a:endParaRPr lang="hr-HR"/>
          </a:p>
        </p:txBody>
      </p:sp>
    </p:spTree>
    <p:extLst>
      <p:ext uri="{BB962C8B-B14F-4D97-AF65-F5344CB8AC3E}">
        <p14:creationId xmlns:p14="http://schemas.microsoft.com/office/powerpoint/2010/main" val="161281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Tea:Ovdje</a:t>
            </a:r>
            <a:r>
              <a:rPr lang="hr-HR" dirty="0"/>
              <a:t> ćemo vam prikazati rezultate naših mjerenja.....</a:t>
            </a:r>
          </a:p>
        </p:txBody>
      </p:sp>
      <p:sp>
        <p:nvSpPr>
          <p:cNvPr id="4" name="Rezervirano mjesto broja slajda 3"/>
          <p:cNvSpPr>
            <a:spLocks noGrp="1"/>
          </p:cNvSpPr>
          <p:nvPr>
            <p:ph type="sldNum" sz="quarter" idx="5"/>
          </p:nvPr>
        </p:nvSpPr>
        <p:spPr/>
        <p:txBody>
          <a:bodyPr/>
          <a:lstStyle/>
          <a:p>
            <a:fld id="{65E6F752-2FB9-4974-9A45-94882E471F24}" type="slidenum">
              <a:rPr lang="hr-HR" smtClean="0"/>
              <a:t>6</a:t>
            </a:fld>
            <a:endParaRPr lang="hr-HR"/>
          </a:p>
        </p:txBody>
      </p:sp>
    </p:spTree>
    <p:extLst>
      <p:ext uri="{BB962C8B-B14F-4D97-AF65-F5344CB8AC3E}">
        <p14:creationId xmlns:p14="http://schemas.microsoft.com/office/powerpoint/2010/main" val="327546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Tea: </a:t>
            </a:r>
            <a:r>
              <a:rPr lang="hr-HR" sz="1200" dirty="0">
                <a:effectLst/>
              </a:rPr>
              <a:t>Usporedili smo naša mjerenja na tri različita lokaliteta kod svake škole s rezultatima mjerenja </a:t>
            </a:r>
            <a:r>
              <a:rPr lang="hr-HR" sz="1200" dirty="0" err="1">
                <a:effectLst/>
              </a:rPr>
              <a:t>agropedološkog</a:t>
            </a:r>
            <a:r>
              <a:rPr lang="hr-HR" sz="1200" dirty="0">
                <a:effectLst/>
              </a:rPr>
              <a:t> laboratorija. Prema mjerenjima </a:t>
            </a:r>
            <a:r>
              <a:rPr lang="hr-HR" sz="1200" dirty="0" err="1">
                <a:effectLst/>
              </a:rPr>
              <a:t>agropedološkog</a:t>
            </a:r>
            <a:r>
              <a:rPr lang="hr-HR" sz="1200" dirty="0">
                <a:effectLst/>
              </a:rPr>
              <a:t> laboratorija pH tla kod odrasle jedinke iznosi od 6,70-7,33. Kod OŠ Josipa Kozarca odlučili smo sekvoju zasaditi na mjestu gdje smo uzeli uzorak tla br.1 jer to mjesto ima pH vrijednost najsličniju odrasloj jedinki, a količina vlage nije bila presudna jer je u sva tri uzorka bila slična. Kod OŠ Eugena Kumičića odlučili smo sekvoju zasaditi na mjestu gdje smo uzeli uzorak tla br.1 jer to mjesto ima srednju pH vrijednost najsličniju odrasloj jedinki, a količina vlaga nije bila presudna jer je u sva tri uzorka bila slična.</a:t>
            </a:r>
            <a:endParaRPr lang="hr-HR" dirty="0"/>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7</a:t>
            </a:fld>
            <a:endParaRPr lang="hr-HR"/>
          </a:p>
        </p:txBody>
      </p:sp>
    </p:spTree>
    <p:extLst>
      <p:ext uri="{BB962C8B-B14F-4D97-AF65-F5344CB8AC3E}">
        <p14:creationId xmlns:p14="http://schemas.microsoft.com/office/powerpoint/2010/main" val="59389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Tea: Istraživanjem literature i ………………… (čitati)</a:t>
            </a:r>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8</a:t>
            </a:fld>
            <a:endParaRPr lang="hr-HR"/>
          </a:p>
        </p:txBody>
      </p:sp>
    </p:spTree>
    <p:extLst>
      <p:ext uri="{BB962C8B-B14F-4D97-AF65-F5344CB8AC3E}">
        <p14:creationId xmlns:p14="http://schemas.microsoft.com/office/powerpoint/2010/main" val="394160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Tea: Prikaz podataka…………….</a:t>
            </a:r>
          </a:p>
          <a:p>
            <a:r>
              <a:rPr lang="hr-HR" dirty="0" err="1"/>
              <a:t>Alometrijska</a:t>
            </a:r>
            <a:r>
              <a:rPr lang="hr-HR" dirty="0"/>
              <a:t> jednadžba i njeno značenje </a:t>
            </a:r>
            <a:r>
              <a:rPr lang="hr-HR" sz="1800" b="1" dirty="0">
                <a:effectLst/>
                <a:latin typeface="Times New Roman" panose="02020603050405020304" pitchFamily="18" charset="0"/>
                <a:ea typeface="Times New Roman" panose="02020603050405020304" pitchFamily="18" charset="0"/>
              </a:rPr>
              <a:t>e .. baza prirodnog logaritma</a:t>
            </a:r>
            <a:endParaRPr lang="hr-HR" sz="1800" dirty="0">
              <a:effectLst/>
              <a:latin typeface="Times New Roman" panose="02020603050405020304" pitchFamily="18" charset="0"/>
              <a:ea typeface="Times New Roman" panose="02020603050405020304" pitchFamily="18" charset="0"/>
            </a:endParaRPr>
          </a:p>
          <a:p>
            <a:r>
              <a:rPr lang="hr-HR" sz="1800" b="1" dirty="0" err="1">
                <a:effectLst/>
                <a:latin typeface="Times New Roman" panose="02020603050405020304" pitchFamily="18" charset="0"/>
                <a:ea typeface="Times New Roman" panose="02020603050405020304" pitchFamily="18" charset="0"/>
              </a:rPr>
              <a:t>a,b</a:t>
            </a:r>
            <a:r>
              <a:rPr lang="hr-HR" sz="1800" b="1" dirty="0">
                <a:effectLst/>
                <a:latin typeface="Times New Roman" panose="02020603050405020304" pitchFamily="18" charset="0"/>
                <a:ea typeface="Times New Roman" panose="02020603050405020304" pitchFamily="18" charset="0"/>
              </a:rPr>
              <a:t> … koeficijenti određeni za pojedine grupe drveća</a:t>
            </a:r>
            <a:endParaRPr lang="hr-HR" sz="1800" dirty="0">
              <a:effectLst/>
              <a:latin typeface="Times New Roman" panose="02020603050405020304" pitchFamily="18" charset="0"/>
              <a:ea typeface="Times New Roman" panose="02020603050405020304" pitchFamily="18" charset="0"/>
            </a:endParaRPr>
          </a:p>
          <a:p>
            <a:r>
              <a:rPr lang="hr-HR" sz="1800" b="1" dirty="0" err="1">
                <a:effectLst/>
                <a:latin typeface="Times New Roman" panose="02020603050405020304" pitchFamily="18" charset="0"/>
                <a:ea typeface="Times New Roman" panose="02020603050405020304" pitchFamily="18" charset="0"/>
              </a:rPr>
              <a:t>ln</a:t>
            </a:r>
            <a:r>
              <a:rPr lang="hr-HR" sz="1800" b="1" dirty="0">
                <a:effectLst/>
                <a:latin typeface="Times New Roman" panose="02020603050405020304" pitchFamily="18" charset="0"/>
                <a:ea typeface="Times New Roman" panose="02020603050405020304" pitchFamily="18" charset="0"/>
              </a:rPr>
              <a:t> … prirodni logaritam</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Times New Roman" panose="02020603050405020304" pitchFamily="18" charset="0"/>
                <a:ea typeface="Times New Roman" panose="02020603050405020304" pitchFamily="18" charset="0"/>
              </a:rPr>
              <a:t>PP … prsni promjer </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Times New Roman" panose="02020603050405020304" pitchFamily="18" charset="0"/>
                <a:ea typeface="Times New Roman" panose="02020603050405020304" pitchFamily="18" charset="0"/>
              </a:rPr>
              <a:t>ukoliko ovu jednadžbu pišete pomoću tabličnog kalkulatora odabrat ćete najprije funkciju EXP (baza prirodnog logaritma) </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Times New Roman" panose="02020603050405020304" pitchFamily="18"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pPr algn="ctr"/>
            <a:r>
              <a:rPr lang="hr-HR" sz="1800" b="1" dirty="0">
                <a:effectLst/>
                <a:latin typeface="Times New Roman" panose="02020603050405020304" pitchFamily="18" charset="0"/>
                <a:ea typeface="Times New Roman" panose="02020603050405020304" pitchFamily="18" charset="0"/>
              </a:rPr>
              <a:t>masa stabla = EXP (a + b </a:t>
            </a:r>
            <a:r>
              <a:rPr lang="hr-HR" sz="1800" b="1" dirty="0" err="1">
                <a:effectLst/>
                <a:latin typeface="Times New Roman" panose="02020603050405020304" pitchFamily="18" charset="0"/>
                <a:ea typeface="Times New Roman" panose="02020603050405020304" pitchFamily="18" charset="0"/>
              </a:rPr>
              <a:t>ln</a:t>
            </a:r>
            <a:r>
              <a:rPr lang="hr-HR" sz="1800" b="1" dirty="0">
                <a:effectLst/>
                <a:latin typeface="Times New Roman" panose="02020603050405020304" pitchFamily="18" charset="0"/>
                <a:ea typeface="Times New Roman" panose="02020603050405020304" pitchFamily="18" charset="0"/>
              </a:rPr>
              <a:t> dijametar)</a:t>
            </a:r>
            <a:endParaRPr lang="hr-HR" sz="1800" dirty="0">
              <a:effectLst/>
              <a:latin typeface="Times New Roman" panose="02020603050405020304" pitchFamily="18" charset="0"/>
              <a:ea typeface="Times New Roman" panose="02020603050405020304" pitchFamily="18" charset="0"/>
            </a:endParaRPr>
          </a:p>
          <a:p>
            <a:pPr algn="ctr"/>
            <a:r>
              <a:rPr lang="hr-HR" sz="1800" b="1" dirty="0">
                <a:effectLst/>
                <a:latin typeface="Times New Roman" panose="02020603050405020304" pitchFamily="18"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Times New Roman" panose="02020603050405020304" pitchFamily="18"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Times New Roman" panose="02020603050405020304" pitchFamily="18" charset="0"/>
                <a:ea typeface="Times New Roman" panose="02020603050405020304" pitchFamily="18" charset="0"/>
              </a:rPr>
              <a:t>Koeficijenti a i b ovise o vrsti stabla  i obično se daju za pojedine grupe te se redovito rade istraživanja čiji rezultat su upravo ovi koeficijenti. (prema  Jenkins </a:t>
            </a:r>
            <a:r>
              <a:rPr lang="hr-HR" sz="1800" b="1" dirty="0" err="1">
                <a:effectLst/>
                <a:latin typeface="Times New Roman" panose="02020603050405020304" pitchFamily="18" charset="0"/>
                <a:ea typeface="Times New Roman" panose="02020603050405020304" pitchFamily="18" charset="0"/>
              </a:rPr>
              <a:t>et</a:t>
            </a:r>
            <a:r>
              <a:rPr lang="hr-HR" sz="1800" b="1" dirty="0">
                <a:effectLst/>
                <a:latin typeface="Times New Roman" panose="02020603050405020304" pitchFamily="18" charset="0"/>
                <a:ea typeface="Times New Roman" panose="02020603050405020304" pitchFamily="18" charset="0"/>
              </a:rPr>
              <a:t> </a:t>
            </a:r>
            <a:r>
              <a:rPr lang="hr-HR" sz="1800" b="1" dirty="0" err="1">
                <a:effectLst/>
                <a:latin typeface="Times New Roman" panose="02020603050405020304" pitchFamily="18" charset="0"/>
                <a:ea typeface="Times New Roman" panose="02020603050405020304" pitchFamily="18" charset="0"/>
              </a:rPr>
              <a:t>al</a:t>
            </a:r>
            <a:r>
              <a:rPr lang="hr-HR" sz="1800" b="1" dirty="0">
                <a:effectLst/>
                <a:latin typeface="Times New Roman" panose="02020603050405020304" pitchFamily="18" charset="0"/>
                <a:ea typeface="Times New Roman" panose="02020603050405020304" pitchFamily="18" charset="0"/>
              </a:rPr>
              <a:t>. 2003)</a:t>
            </a:r>
            <a:endParaRPr lang="hr-HR" sz="1800" dirty="0">
              <a:effectLst/>
              <a:latin typeface="Times New Roman" panose="02020603050405020304" pitchFamily="18" charset="0"/>
              <a:ea typeface="Times New Roman" panose="02020603050405020304" pitchFamily="18" charset="0"/>
            </a:endParaRPr>
          </a:p>
          <a:p>
            <a:r>
              <a:rPr lang="hr-HR" sz="1800" dirty="0">
                <a:effectLst/>
                <a:latin typeface="Verdana" panose="020B0604030504040204" pitchFamily="34"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r>
              <a:rPr lang="hr-HR" sz="1800" dirty="0">
                <a:effectLst/>
                <a:latin typeface="Verdana" panose="020B0604030504040204" pitchFamily="34"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Coefficients</a:t>
            </a:r>
            <a:r>
              <a:rPr lang="hr-HR" sz="1800" dirty="0">
                <a:effectLst/>
                <a:latin typeface="Verdana" panose="020B0604030504040204" pitchFamily="34" charset="0"/>
                <a:ea typeface="Times New Roman" panose="02020603050405020304" pitchFamily="18" charset="0"/>
              </a:rPr>
              <a:t> for </a:t>
            </a:r>
            <a:r>
              <a:rPr lang="hr-HR" sz="1800" dirty="0" err="1">
                <a:effectLst/>
                <a:latin typeface="Verdana" panose="020B0604030504040204" pitchFamily="34" charset="0"/>
                <a:ea typeface="Times New Roman" panose="02020603050405020304" pitchFamily="18" charset="0"/>
              </a:rPr>
              <a:t>Aboveground</a:t>
            </a:r>
            <a:r>
              <a:rPr lang="hr-HR" sz="1800" dirty="0">
                <a:effectLst/>
                <a:latin typeface="Verdana" panose="020B0604030504040204" pitchFamily="34" charset="0"/>
                <a:ea typeface="Times New Roman" panose="02020603050405020304" pitchFamily="18" charset="0"/>
              </a:rPr>
              <a:t> </a:t>
            </a:r>
            <a:r>
              <a:rPr lang="hr-HR" sz="1800" dirty="0" err="1">
                <a:effectLst/>
                <a:latin typeface="Verdana" panose="020B0604030504040204" pitchFamily="34" charset="0"/>
                <a:ea typeface="Times New Roman" panose="02020603050405020304" pitchFamily="18" charset="0"/>
              </a:rPr>
              <a:t>Biomass</a:t>
            </a:r>
            <a:endParaRPr lang="hr-HR" sz="1800" dirty="0">
              <a:effectLst/>
              <a:latin typeface="Times New Roman" panose="02020603050405020304" pitchFamily="18" charset="0"/>
              <a:ea typeface="Times New Roman" panose="02020603050405020304" pitchFamily="18" charset="0"/>
            </a:endParaRPr>
          </a:p>
          <a:p>
            <a:r>
              <a:rPr lang="hr-HR" sz="1800" b="1" dirty="0" err="1">
                <a:effectLst/>
                <a:latin typeface="Verdana" panose="020B0604030504040204" pitchFamily="34" charset="0"/>
                <a:ea typeface="Times New Roman" panose="02020603050405020304" pitchFamily="18" charset="0"/>
              </a:rPr>
              <a:t>SpeciesGroup</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Verdana" panose="020B0604030504040204" pitchFamily="34" charset="0"/>
                <a:ea typeface="Times New Roman" panose="02020603050405020304" pitchFamily="18" charset="0"/>
              </a:rPr>
              <a:t>Grupa</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Verdana" panose="020B0604030504040204" pitchFamily="34" charset="0"/>
                <a:ea typeface="Times New Roman" panose="02020603050405020304" pitchFamily="18" charset="0"/>
              </a:rPr>
              <a:t>a</a:t>
            </a:r>
            <a:endParaRPr lang="hr-HR" sz="1800" dirty="0">
              <a:effectLst/>
              <a:latin typeface="Times New Roman" panose="02020603050405020304" pitchFamily="18" charset="0"/>
              <a:ea typeface="Times New Roman" panose="02020603050405020304" pitchFamily="18" charset="0"/>
            </a:endParaRPr>
          </a:p>
          <a:p>
            <a:r>
              <a:rPr lang="hr-HR" sz="1800" b="1" dirty="0">
                <a:effectLst/>
                <a:latin typeface="Verdana" panose="020B0604030504040204" pitchFamily="34" charset="0"/>
                <a:ea typeface="Times New Roman" panose="02020603050405020304" pitchFamily="18" charset="0"/>
              </a:rPr>
              <a:t>b</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AspenAlder</a:t>
            </a:r>
            <a:endParaRPr lang="hr-HR" sz="1800" dirty="0">
              <a:effectLst/>
              <a:latin typeface="Times New Roman" panose="02020603050405020304" pitchFamily="18" charset="0"/>
              <a:ea typeface="Times New Roman" panose="02020603050405020304" pitchFamily="18" charset="0"/>
            </a:endParaRPr>
          </a:p>
          <a:p>
            <a:pPr algn="r"/>
            <a:r>
              <a:rPr lang="hr-HR" sz="1800" dirty="0" err="1">
                <a:effectLst/>
                <a:latin typeface="Verdana" panose="020B0604030504040204" pitchFamily="34" charset="0"/>
                <a:ea typeface="Times New Roman" panose="02020603050405020304" pitchFamily="18" charset="0"/>
              </a:rPr>
              <a:t>Populus</a:t>
            </a:r>
            <a:r>
              <a:rPr lang="hr-HR" sz="1800" dirty="0">
                <a:effectLst/>
                <a:latin typeface="Verdana" panose="020B0604030504040204" pitchFamily="34" charset="0"/>
                <a:ea typeface="Times New Roman" panose="02020603050405020304" pitchFamily="18" charset="0"/>
              </a:rPr>
              <a:t>/topola</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-2,2094</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2,3867</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CedarLarch</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Četinjače/cedar, čempres, tisa</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-2,0336</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2,2592</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DougFir</a:t>
            </a:r>
            <a:endParaRPr lang="hr-HR" sz="1800" dirty="0">
              <a:effectLst/>
              <a:latin typeface="Times New Roman" panose="02020603050405020304" pitchFamily="18" charset="0"/>
              <a:ea typeface="Times New Roman" panose="02020603050405020304" pitchFamily="18" charset="0"/>
            </a:endParaRPr>
          </a:p>
          <a:p>
            <a:pPr algn="r"/>
            <a:r>
              <a:rPr lang="hr-HR" sz="1800" dirty="0" err="1">
                <a:effectLst/>
                <a:latin typeface="Verdana" panose="020B0604030504040204" pitchFamily="34" charset="0"/>
                <a:ea typeface="Times New Roman" panose="02020603050405020304" pitchFamily="18" charset="0"/>
              </a:rPr>
              <a:t>duglazija</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-2,2304</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2,4435</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FirHemlock</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-2,5384</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2,4814</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MapleOak</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Hrast, bukva, kesten</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-2,0127</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2,4342</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MixedHardwood</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Kesten, lipa, jasen</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-2,4800</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2,4835</a:t>
            </a:r>
            <a:endParaRPr lang="hr-HR" sz="1800" dirty="0">
              <a:effectLst/>
              <a:latin typeface="Times New Roman" panose="02020603050405020304" pitchFamily="18" charset="0"/>
              <a:ea typeface="Times New Roman" panose="02020603050405020304" pitchFamily="18" charset="0"/>
            </a:endParaRPr>
          </a:p>
          <a:p>
            <a:r>
              <a:rPr lang="hr-HR" sz="1800" dirty="0">
                <a:effectLst/>
                <a:latin typeface="Verdana" panose="020B0604030504040204" pitchFamily="34" charset="0"/>
                <a:ea typeface="Times New Roman" panose="02020603050405020304" pitchFamily="18" charset="0"/>
              </a:rPr>
              <a:t>Pine</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bor</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-2,5356</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2,4349</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SoftMapleBirch</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Breza, javor</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-1,9123</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2,3651</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Spruce</a:t>
            </a:r>
            <a:endParaRPr lang="hr-HR" sz="1800" dirty="0">
              <a:effectLst/>
              <a:latin typeface="Times New Roman" panose="02020603050405020304" pitchFamily="18" charset="0"/>
              <a:ea typeface="Times New Roman" panose="02020603050405020304" pitchFamily="18" charset="0"/>
            </a:endParaRPr>
          </a:p>
          <a:p>
            <a:pPr algn="r"/>
            <a:r>
              <a:rPr lang="hr-HR" sz="1800" dirty="0" err="1">
                <a:effectLst/>
                <a:latin typeface="Verdana" panose="020B0604030504040204" pitchFamily="34" charset="0"/>
                <a:ea typeface="Times New Roman" panose="02020603050405020304" pitchFamily="18" charset="0"/>
              </a:rPr>
              <a:t>picea</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-2,0773</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2,3323</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Verdana" panose="020B0604030504040204" pitchFamily="34" charset="0"/>
                <a:ea typeface="Times New Roman" panose="02020603050405020304" pitchFamily="18" charset="0"/>
              </a:rPr>
              <a:t>Woodland</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Akacija ..</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-0,7152</a:t>
            </a:r>
            <a:endParaRPr lang="hr-HR" sz="1800" dirty="0">
              <a:effectLst/>
              <a:latin typeface="Times New Roman" panose="02020603050405020304" pitchFamily="18" charset="0"/>
              <a:ea typeface="Times New Roman" panose="02020603050405020304" pitchFamily="18" charset="0"/>
            </a:endParaRPr>
          </a:p>
          <a:p>
            <a:pPr algn="r"/>
            <a:r>
              <a:rPr lang="hr-HR" sz="1800" dirty="0">
                <a:effectLst/>
                <a:latin typeface="Verdana" panose="020B0604030504040204" pitchFamily="34" charset="0"/>
                <a:ea typeface="Times New Roman" panose="02020603050405020304" pitchFamily="18" charset="0"/>
              </a:rPr>
              <a:t>1,7029</a:t>
            </a:r>
            <a:endParaRPr lang="hr-HR" sz="1800" dirty="0">
              <a:effectLst/>
              <a:latin typeface="Times New Roman" panose="02020603050405020304" pitchFamily="18" charset="0"/>
              <a:ea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65E6F752-2FB9-4974-9A45-94882E471F24}" type="slidenum">
              <a:rPr lang="hr-HR" smtClean="0"/>
              <a:t>9</a:t>
            </a:fld>
            <a:endParaRPr lang="hr-HR"/>
          </a:p>
        </p:txBody>
      </p:sp>
    </p:spTree>
    <p:extLst>
      <p:ext uri="{BB962C8B-B14F-4D97-AF65-F5344CB8AC3E}">
        <p14:creationId xmlns:p14="http://schemas.microsoft.com/office/powerpoint/2010/main" val="124694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B2C453A-183B-4AA0-B4E4-65452EB2AE2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319218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B2C453A-183B-4AA0-B4E4-65452EB2AE2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310894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r-HR"/>
              <a:t>Kliknite da biste uredili stil naslova matrice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Date Placeholder 3"/>
          <p:cNvSpPr>
            <a:spLocks noGrp="1"/>
          </p:cNvSpPr>
          <p:nvPr>
            <p:ph type="dt" sz="half" idx="10"/>
          </p:nvPr>
        </p:nvSpPr>
        <p:spPr/>
        <p:txBody>
          <a:bodyPr/>
          <a:lstStyle/>
          <a:p>
            <a:fld id="{BB2C453A-183B-4AA0-B4E4-65452EB2AE2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29963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B2C453A-183B-4AA0-B4E4-65452EB2AE2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168424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B2C453A-183B-4AA0-B4E4-65452EB2AE2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387740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BB2C453A-183B-4AA0-B4E4-65452EB2AE26}"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137715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45127" y="2507550"/>
            <a:ext cx="5156200" cy="368052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7550"/>
            <a:ext cx="5181601" cy="368052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7" name="Date Placeholder 6"/>
          <p:cNvSpPr>
            <a:spLocks noGrp="1"/>
          </p:cNvSpPr>
          <p:nvPr>
            <p:ph type="dt" sz="half" idx="10"/>
          </p:nvPr>
        </p:nvSpPr>
        <p:spPr/>
        <p:txBody>
          <a:bodyPr/>
          <a:lstStyle/>
          <a:p>
            <a:fld id="{BB2C453A-183B-4AA0-B4E4-65452EB2AE26}"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CC4CB-4A51-4B1C-A97C-0D24B5EF3202}" type="slidenum">
              <a:rPr lang="en-US" smtClean="0"/>
              <a:t>‹#›</a:t>
            </a:fld>
            <a:endParaRPr lang="en-US"/>
          </a:p>
        </p:txBody>
      </p:sp>
      <p:sp>
        <p:nvSpPr>
          <p:cNvPr id="10" name="Title 9"/>
          <p:cNvSpPr>
            <a:spLocks noGrp="1"/>
          </p:cNvSpPr>
          <p:nvPr>
            <p:ph type="title"/>
          </p:nvPr>
        </p:nvSpPr>
        <p:spPr/>
        <p:txBody>
          <a:bodyPr/>
          <a:lstStyle/>
          <a:p>
            <a:r>
              <a:rPr lang="hr-HR"/>
              <a:t>Kliknite da biste uredili stil naslova matrice</a:t>
            </a:r>
            <a:endParaRPr lang="en-US" dirty="0"/>
          </a:p>
        </p:txBody>
      </p:sp>
    </p:spTree>
    <p:extLst>
      <p:ext uri="{BB962C8B-B14F-4D97-AF65-F5344CB8AC3E}">
        <p14:creationId xmlns:p14="http://schemas.microsoft.com/office/powerpoint/2010/main" val="146195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2C453A-183B-4AA0-B4E4-65452EB2AE26}"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CC4CB-4A51-4B1C-A97C-0D24B5EF3202}" type="slidenum">
              <a:rPr lang="en-US" smtClean="0"/>
              <a:t>‹#›</a:t>
            </a:fld>
            <a:endParaRPr lang="en-US"/>
          </a:p>
        </p:txBody>
      </p:sp>
      <p:sp>
        <p:nvSpPr>
          <p:cNvPr id="6" name="Title 5"/>
          <p:cNvSpPr>
            <a:spLocks noGrp="1"/>
          </p:cNvSpPr>
          <p:nvPr>
            <p:ph type="title"/>
          </p:nvPr>
        </p:nvSpPr>
        <p:spPr/>
        <p:txBody>
          <a:bodyPr/>
          <a:lstStyle/>
          <a:p>
            <a:r>
              <a:rPr lang="hr-HR"/>
              <a:t>Kliknite da biste uredili stil naslova matrice</a:t>
            </a:r>
            <a:endParaRPr lang="en-US"/>
          </a:p>
        </p:txBody>
      </p:sp>
    </p:spTree>
    <p:extLst>
      <p:ext uri="{BB962C8B-B14F-4D97-AF65-F5344CB8AC3E}">
        <p14:creationId xmlns:p14="http://schemas.microsoft.com/office/powerpoint/2010/main" val="26089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C453A-183B-4AA0-B4E4-65452EB2AE26}"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360563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r-HR"/>
              <a:t>Kliknite da biste uredili stil naslova matrice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B2C453A-183B-4AA0-B4E4-65452EB2AE26}"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193947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r-HR"/>
              <a:t>Kliknite da biste uredili stil naslova matrice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B2C453A-183B-4AA0-B4E4-65452EB2AE26}"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C4CB-4A51-4B1C-A97C-0D24B5EF3202}" type="slidenum">
              <a:rPr lang="en-US" smtClean="0"/>
              <a:t>‹#›</a:t>
            </a:fld>
            <a:endParaRPr lang="en-US"/>
          </a:p>
        </p:txBody>
      </p:sp>
    </p:spTree>
    <p:extLst>
      <p:ext uri="{BB962C8B-B14F-4D97-AF65-F5344CB8AC3E}">
        <p14:creationId xmlns:p14="http://schemas.microsoft.com/office/powerpoint/2010/main" val="369734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B2C453A-183B-4AA0-B4E4-65452EB2AE26}"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2ECC4CB-4A51-4B1C-A97C-0D24B5EF3202}" type="slidenum">
              <a:rPr lang="en-US" smtClean="0"/>
              <a:t>‹#›</a:t>
            </a:fld>
            <a:endParaRPr lang="en-US"/>
          </a:p>
        </p:txBody>
      </p:sp>
    </p:spTree>
    <p:extLst>
      <p:ext uri="{BB962C8B-B14F-4D97-AF65-F5344CB8AC3E}">
        <p14:creationId xmlns:p14="http://schemas.microsoft.com/office/powerpoint/2010/main" val="309335658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33E6-F516-4B16-B314-5BCE9FFFA717}"/>
              </a:ext>
            </a:extLst>
          </p:cNvPr>
          <p:cNvSpPr>
            <a:spLocks noGrp="1"/>
          </p:cNvSpPr>
          <p:nvPr>
            <p:ph type="ctrTitle"/>
          </p:nvPr>
        </p:nvSpPr>
        <p:spPr>
          <a:xfrm>
            <a:off x="0" y="704968"/>
            <a:ext cx="11906844" cy="2349721"/>
          </a:xfrm>
        </p:spPr>
        <p:txBody>
          <a:bodyPr anchor="ctr">
            <a:noAutofit/>
          </a:bodyPr>
          <a:lstStyle/>
          <a:p>
            <a:r>
              <a:rPr lang="hr-HR" sz="4800" dirty="0">
                <a:solidFill>
                  <a:schemeClr val="accent6">
                    <a:lumMod val="75000"/>
                  </a:schemeClr>
                </a:solidFill>
                <a:effectLst/>
                <a:ea typeface="Times New Roman" panose="02020603050405020304" pitchFamily="18" charset="0"/>
              </a:rPr>
              <a:t>Životni put sekvoje od gradskog ukrasa do stabla koje se bori protiv klimatskih promjena</a:t>
            </a:r>
            <a:endParaRPr lang="en-US" sz="4800" i="1" dirty="0">
              <a:solidFill>
                <a:schemeClr val="accent6">
                  <a:lumMod val="75000"/>
                </a:schemeClr>
              </a:solidFill>
            </a:endParaRPr>
          </a:p>
        </p:txBody>
      </p:sp>
      <p:sp>
        <p:nvSpPr>
          <p:cNvPr id="3" name="Subtitle 2">
            <a:extLst>
              <a:ext uri="{FF2B5EF4-FFF2-40B4-BE49-F238E27FC236}">
                <a16:creationId xmlns:a16="http://schemas.microsoft.com/office/drawing/2014/main" id="{22882F02-BC3E-43C4-B357-B794893DA24E}"/>
              </a:ext>
            </a:extLst>
          </p:cNvPr>
          <p:cNvSpPr>
            <a:spLocks noGrp="1"/>
          </p:cNvSpPr>
          <p:nvPr>
            <p:ph type="subTitle" idx="1"/>
          </p:nvPr>
        </p:nvSpPr>
        <p:spPr>
          <a:xfrm>
            <a:off x="2668590" y="448166"/>
            <a:ext cx="6815669" cy="514683"/>
          </a:xfrm>
        </p:spPr>
        <p:txBody>
          <a:bodyPr>
            <a:noAutofit/>
          </a:bodyPr>
          <a:lstStyle/>
          <a:p>
            <a:r>
              <a:rPr lang="hr-HR" sz="3200" b="1" dirty="0">
                <a:solidFill>
                  <a:srgbClr val="006600"/>
                </a:solidFill>
              </a:rPr>
              <a:t>OŠ EUGENA KUMIČIĆA, SLATINA</a:t>
            </a:r>
            <a:endParaRPr lang="en-US" sz="3200" b="1" dirty="0">
              <a:solidFill>
                <a:srgbClr val="006600"/>
              </a:solidFill>
            </a:endParaRPr>
          </a:p>
        </p:txBody>
      </p:sp>
      <p:sp>
        <p:nvSpPr>
          <p:cNvPr id="4" name="TekstniOkvir 3">
            <a:extLst>
              <a:ext uri="{FF2B5EF4-FFF2-40B4-BE49-F238E27FC236}">
                <a16:creationId xmlns:a16="http://schemas.microsoft.com/office/drawing/2014/main" id="{F65DE117-AE4A-4988-8FE8-8C8230B7D80A}"/>
              </a:ext>
            </a:extLst>
          </p:cNvPr>
          <p:cNvSpPr txBox="1"/>
          <p:nvPr/>
        </p:nvSpPr>
        <p:spPr>
          <a:xfrm>
            <a:off x="907207" y="5212670"/>
            <a:ext cx="2272412" cy="1323439"/>
          </a:xfrm>
          <a:prstGeom prst="rect">
            <a:avLst/>
          </a:prstGeom>
          <a:noFill/>
        </p:spPr>
        <p:txBody>
          <a:bodyPr wrap="square" rtlCol="0">
            <a:spAutoFit/>
          </a:bodyPr>
          <a:lstStyle/>
          <a:p>
            <a:r>
              <a:rPr lang="hr-HR" sz="2000" b="1" dirty="0">
                <a:solidFill>
                  <a:srgbClr val="006600"/>
                </a:solidFill>
              </a:rPr>
              <a:t>GLOBE UČENICI:</a:t>
            </a:r>
          </a:p>
          <a:p>
            <a:r>
              <a:rPr lang="hr-HR" sz="2000" b="1" dirty="0">
                <a:solidFill>
                  <a:srgbClr val="006600"/>
                </a:solidFill>
              </a:rPr>
              <a:t>Tea Halužan</a:t>
            </a:r>
          </a:p>
          <a:p>
            <a:r>
              <a:rPr lang="hr-HR" sz="2000" b="1" dirty="0">
                <a:solidFill>
                  <a:srgbClr val="006600"/>
                </a:solidFill>
              </a:rPr>
              <a:t>Karla Mak</a:t>
            </a:r>
          </a:p>
          <a:p>
            <a:r>
              <a:rPr lang="hr-HR" sz="2000" b="1" dirty="0">
                <a:solidFill>
                  <a:srgbClr val="006600"/>
                </a:solidFill>
              </a:rPr>
              <a:t>Veronika </a:t>
            </a:r>
            <a:r>
              <a:rPr lang="hr-HR" sz="2000" b="1" dirty="0" err="1">
                <a:solidFill>
                  <a:srgbClr val="006600"/>
                </a:solidFill>
              </a:rPr>
              <a:t>Vilk</a:t>
            </a:r>
            <a:endParaRPr lang="hr-HR" sz="2000" b="1" dirty="0">
              <a:solidFill>
                <a:srgbClr val="006600"/>
              </a:solidFill>
            </a:endParaRPr>
          </a:p>
        </p:txBody>
      </p:sp>
      <p:sp>
        <p:nvSpPr>
          <p:cNvPr id="6" name="TekstniOkvir 5">
            <a:extLst>
              <a:ext uri="{FF2B5EF4-FFF2-40B4-BE49-F238E27FC236}">
                <a16:creationId xmlns:a16="http://schemas.microsoft.com/office/drawing/2014/main" id="{15794F1E-A31B-4545-9F5B-30746600F090}"/>
              </a:ext>
            </a:extLst>
          </p:cNvPr>
          <p:cNvSpPr txBox="1"/>
          <p:nvPr/>
        </p:nvSpPr>
        <p:spPr>
          <a:xfrm>
            <a:off x="8560908" y="5645201"/>
            <a:ext cx="3140765" cy="1033670"/>
          </a:xfrm>
          <a:prstGeom prst="rect">
            <a:avLst/>
          </a:prstGeom>
          <a:noFill/>
        </p:spPr>
        <p:txBody>
          <a:bodyPr wrap="square" rtlCol="0">
            <a:spAutoFit/>
          </a:bodyPr>
          <a:lstStyle/>
          <a:p>
            <a:endParaRPr lang="hr-HR" dirty="0"/>
          </a:p>
        </p:txBody>
      </p:sp>
      <p:sp>
        <p:nvSpPr>
          <p:cNvPr id="7" name="TekstniOkvir 6">
            <a:extLst>
              <a:ext uri="{FF2B5EF4-FFF2-40B4-BE49-F238E27FC236}">
                <a16:creationId xmlns:a16="http://schemas.microsoft.com/office/drawing/2014/main" id="{0BC8A131-B2C0-4442-83BD-7675EEF263F8}"/>
              </a:ext>
            </a:extLst>
          </p:cNvPr>
          <p:cNvSpPr txBox="1"/>
          <p:nvPr/>
        </p:nvSpPr>
        <p:spPr>
          <a:xfrm>
            <a:off x="9316282" y="5520446"/>
            <a:ext cx="2875718" cy="1015663"/>
          </a:xfrm>
          <a:prstGeom prst="rect">
            <a:avLst/>
          </a:prstGeom>
          <a:noFill/>
        </p:spPr>
        <p:txBody>
          <a:bodyPr wrap="square" rtlCol="0">
            <a:spAutoFit/>
          </a:bodyPr>
          <a:lstStyle/>
          <a:p>
            <a:r>
              <a:rPr lang="hr-HR" sz="2000" b="1" dirty="0">
                <a:solidFill>
                  <a:srgbClr val="006600"/>
                </a:solidFill>
              </a:rPr>
              <a:t>GLOBE MENTOR:</a:t>
            </a:r>
          </a:p>
          <a:p>
            <a:r>
              <a:rPr lang="hr-HR" sz="2000" b="1" dirty="0">
                <a:solidFill>
                  <a:srgbClr val="006600"/>
                </a:solidFill>
              </a:rPr>
              <a:t>Rajka Avirović Gaća</a:t>
            </a:r>
          </a:p>
          <a:p>
            <a:endParaRPr lang="hr-HR" sz="2000" b="1" dirty="0">
              <a:solidFill>
                <a:srgbClr val="006600"/>
              </a:solidFill>
            </a:endParaRPr>
          </a:p>
        </p:txBody>
      </p:sp>
      <p:pic>
        <p:nvPicPr>
          <p:cNvPr id="8" name="Slika 7">
            <a:extLst>
              <a:ext uri="{FF2B5EF4-FFF2-40B4-BE49-F238E27FC236}">
                <a16:creationId xmlns:a16="http://schemas.microsoft.com/office/drawing/2014/main" id="{34805843-9DCE-462C-B781-45F635344961}"/>
              </a:ext>
            </a:extLst>
          </p:cNvPr>
          <p:cNvPicPr>
            <a:picLocks noChangeAspect="1"/>
          </p:cNvPicPr>
          <p:nvPr/>
        </p:nvPicPr>
        <p:blipFill>
          <a:blip r:embed="rId3"/>
          <a:stretch>
            <a:fillRect/>
          </a:stretch>
        </p:blipFill>
        <p:spPr>
          <a:xfrm>
            <a:off x="3443416" y="2520778"/>
            <a:ext cx="5502876" cy="4254723"/>
          </a:xfrm>
          <a:prstGeom prst="rect">
            <a:avLst/>
          </a:prstGeom>
        </p:spPr>
      </p:pic>
    </p:spTree>
    <p:extLst>
      <p:ext uri="{BB962C8B-B14F-4D97-AF65-F5344CB8AC3E}">
        <p14:creationId xmlns:p14="http://schemas.microsoft.com/office/powerpoint/2010/main" val="47947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a:extLst>
              <a:ext uri="{FF2B5EF4-FFF2-40B4-BE49-F238E27FC236}">
                <a16:creationId xmlns:a16="http://schemas.microsoft.com/office/drawing/2014/main" id="{7DE36A90-96AC-41AE-A702-493B20A63480}"/>
              </a:ext>
            </a:extLst>
          </p:cNvPr>
          <p:cNvPicPr>
            <a:picLocks noGrp="1" noChangeAspect="1"/>
          </p:cNvPicPr>
          <p:nvPr>
            <p:ph sz="half" idx="4294967295"/>
          </p:nvPr>
        </p:nvPicPr>
        <p:blipFill>
          <a:blip r:embed="rId3"/>
          <a:stretch>
            <a:fillRect/>
          </a:stretch>
        </p:blipFill>
        <p:spPr>
          <a:xfrm>
            <a:off x="1029718" y="5162492"/>
            <a:ext cx="3711575" cy="1425575"/>
          </a:xfrm>
        </p:spPr>
      </p:pic>
      <p:pic>
        <p:nvPicPr>
          <p:cNvPr id="5" name="Slika 4">
            <a:extLst>
              <a:ext uri="{FF2B5EF4-FFF2-40B4-BE49-F238E27FC236}">
                <a16:creationId xmlns:a16="http://schemas.microsoft.com/office/drawing/2014/main" id="{F6503696-203D-4171-B93D-4D341F0AE8B7}"/>
              </a:ext>
            </a:extLst>
          </p:cNvPr>
          <p:cNvPicPr>
            <a:picLocks noChangeAspect="1"/>
          </p:cNvPicPr>
          <p:nvPr/>
        </p:nvPicPr>
        <p:blipFill>
          <a:blip r:embed="rId4"/>
          <a:stretch>
            <a:fillRect/>
          </a:stretch>
        </p:blipFill>
        <p:spPr>
          <a:xfrm>
            <a:off x="1045273" y="0"/>
            <a:ext cx="3696020" cy="5235394"/>
          </a:xfrm>
          <a:prstGeom prst="rect">
            <a:avLst/>
          </a:prstGeom>
        </p:spPr>
      </p:pic>
      <p:pic>
        <p:nvPicPr>
          <p:cNvPr id="9" name="Slika 8">
            <a:extLst>
              <a:ext uri="{FF2B5EF4-FFF2-40B4-BE49-F238E27FC236}">
                <a16:creationId xmlns:a16="http://schemas.microsoft.com/office/drawing/2014/main" id="{869C18BA-6C6D-49DF-84DA-A94A9A84DC10}"/>
              </a:ext>
            </a:extLst>
          </p:cNvPr>
          <p:cNvPicPr>
            <a:picLocks noChangeAspect="1"/>
          </p:cNvPicPr>
          <p:nvPr/>
        </p:nvPicPr>
        <p:blipFill>
          <a:blip r:embed="rId5"/>
          <a:stretch>
            <a:fillRect/>
          </a:stretch>
        </p:blipFill>
        <p:spPr>
          <a:xfrm>
            <a:off x="6815929" y="83740"/>
            <a:ext cx="3703641" cy="5197290"/>
          </a:xfrm>
          <a:prstGeom prst="rect">
            <a:avLst/>
          </a:prstGeom>
        </p:spPr>
      </p:pic>
      <p:pic>
        <p:nvPicPr>
          <p:cNvPr id="11" name="Slika 10">
            <a:extLst>
              <a:ext uri="{FF2B5EF4-FFF2-40B4-BE49-F238E27FC236}">
                <a16:creationId xmlns:a16="http://schemas.microsoft.com/office/drawing/2014/main" id="{6FD60E3D-DCA5-4F70-B931-A934AC600FEB}"/>
              </a:ext>
            </a:extLst>
          </p:cNvPr>
          <p:cNvPicPr>
            <a:picLocks noChangeAspect="1"/>
          </p:cNvPicPr>
          <p:nvPr/>
        </p:nvPicPr>
        <p:blipFill>
          <a:blip r:embed="rId6"/>
          <a:stretch>
            <a:fillRect/>
          </a:stretch>
        </p:blipFill>
        <p:spPr>
          <a:xfrm>
            <a:off x="6815929" y="5235394"/>
            <a:ext cx="3711575" cy="1424567"/>
          </a:xfrm>
          <a:prstGeom prst="rect">
            <a:avLst/>
          </a:prstGeom>
        </p:spPr>
      </p:pic>
      <p:sp>
        <p:nvSpPr>
          <p:cNvPr id="16" name="TekstniOkvir 15">
            <a:extLst>
              <a:ext uri="{FF2B5EF4-FFF2-40B4-BE49-F238E27FC236}">
                <a16:creationId xmlns:a16="http://schemas.microsoft.com/office/drawing/2014/main" id="{49C14DB4-D6F4-4CA5-97E7-54F5FEAF73FE}"/>
              </a:ext>
            </a:extLst>
          </p:cNvPr>
          <p:cNvSpPr txBox="1"/>
          <p:nvPr/>
        </p:nvSpPr>
        <p:spPr>
          <a:xfrm>
            <a:off x="5879166" y="6536319"/>
            <a:ext cx="6759518" cy="307777"/>
          </a:xfrm>
          <a:prstGeom prst="rect">
            <a:avLst/>
          </a:prstGeom>
          <a:noFill/>
        </p:spPr>
        <p:txBody>
          <a:bodyPr wrap="square" rtlCol="0">
            <a:spAutoFit/>
          </a:bodyPr>
          <a:lstStyle/>
          <a:p>
            <a:r>
              <a:rPr lang="hr-HR" sz="1400" dirty="0"/>
              <a:t>Slika 9. Izračun mase stabala u školskom dvorištu osnovne škole </a:t>
            </a:r>
            <a:r>
              <a:rPr lang="hr-HR" sz="1400" dirty="0" err="1"/>
              <a:t>E.Kumičića</a:t>
            </a:r>
            <a:endParaRPr lang="hr-HR" sz="1400" dirty="0"/>
          </a:p>
        </p:txBody>
      </p:sp>
      <p:sp>
        <p:nvSpPr>
          <p:cNvPr id="17" name="TekstniOkvir 16">
            <a:extLst>
              <a:ext uri="{FF2B5EF4-FFF2-40B4-BE49-F238E27FC236}">
                <a16:creationId xmlns:a16="http://schemas.microsoft.com/office/drawing/2014/main" id="{376CC0F2-0DC0-4ACA-A151-0D796265A609}"/>
              </a:ext>
            </a:extLst>
          </p:cNvPr>
          <p:cNvSpPr txBox="1"/>
          <p:nvPr/>
        </p:nvSpPr>
        <p:spPr>
          <a:xfrm>
            <a:off x="193888" y="6536319"/>
            <a:ext cx="5584723" cy="307777"/>
          </a:xfrm>
          <a:prstGeom prst="rect">
            <a:avLst/>
          </a:prstGeom>
          <a:noFill/>
        </p:spPr>
        <p:txBody>
          <a:bodyPr wrap="square" rtlCol="0">
            <a:spAutoFit/>
          </a:bodyPr>
          <a:lstStyle/>
          <a:p>
            <a:r>
              <a:rPr lang="hr-HR" sz="1400" dirty="0"/>
              <a:t>Slika 8. Izračun mase stabala u školskom dvorištu osnovne škole </a:t>
            </a:r>
            <a:r>
              <a:rPr lang="hr-HR" sz="1400" dirty="0" err="1"/>
              <a:t>J.Kozarca</a:t>
            </a:r>
            <a:endParaRPr lang="hr-HR" sz="1400" dirty="0"/>
          </a:p>
        </p:txBody>
      </p:sp>
    </p:spTree>
    <p:extLst>
      <p:ext uri="{BB962C8B-B14F-4D97-AF65-F5344CB8AC3E}">
        <p14:creationId xmlns:p14="http://schemas.microsoft.com/office/powerpoint/2010/main" val="366335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454293FB-EA1E-4DF9-8EA1-C9CE53832C8C}"/>
              </a:ext>
            </a:extLst>
          </p:cNvPr>
          <p:cNvSpPr>
            <a:spLocks noGrp="1"/>
          </p:cNvSpPr>
          <p:nvPr>
            <p:ph idx="1"/>
          </p:nvPr>
        </p:nvSpPr>
        <p:spPr>
          <a:xfrm>
            <a:off x="712745" y="510918"/>
            <a:ext cx="10515600" cy="3346450"/>
          </a:xfrm>
        </p:spPr>
        <p:txBody>
          <a:bodyPr/>
          <a:lstStyle/>
          <a:p>
            <a:pPr algn="just"/>
            <a:r>
              <a:rPr lang="hr-HR" sz="1800" dirty="0">
                <a:solidFill>
                  <a:srgbClr val="000000"/>
                </a:solidFill>
                <a:effectLst/>
                <a:latin typeface="Arial" panose="020B0604020202020204" pitchFamily="34" charset="0"/>
                <a:ea typeface="Calibri" panose="020F0502020204030204" pitchFamily="34" charset="0"/>
              </a:rPr>
              <a:t>Izračunali smo da su stabla školskog parka OŠ Eugena Kumičića pohranila masu od </a:t>
            </a:r>
            <a:r>
              <a:rPr lang="hr-HR" sz="1800" b="1" dirty="0">
                <a:solidFill>
                  <a:srgbClr val="000000"/>
                </a:solidFill>
                <a:effectLst/>
                <a:latin typeface="Arial" panose="020B0604020202020204" pitchFamily="34" charset="0"/>
                <a:ea typeface="Calibri" panose="020F0502020204030204" pitchFamily="34" charset="0"/>
              </a:rPr>
              <a:t>6 tona i 657kg </a:t>
            </a:r>
            <a:r>
              <a:rPr lang="hr-HR" sz="1800" dirty="0">
                <a:solidFill>
                  <a:srgbClr val="000000"/>
                </a:solidFill>
                <a:effectLst/>
                <a:latin typeface="Arial" panose="020B0604020202020204" pitchFamily="34" charset="0"/>
                <a:ea typeface="Calibri" panose="020F0502020204030204" pitchFamily="34" charset="0"/>
              </a:rPr>
              <a:t>ugljika, dok su stabla školskog parka OŠ Josipa Kozarca pohranila masu  </a:t>
            </a:r>
            <a:r>
              <a:rPr lang="hr-HR" sz="1800" b="1" dirty="0">
                <a:solidFill>
                  <a:srgbClr val="000000"/>
                </a:solidFill>
                <a:effectLst/>
                <a:latin typeface="Arial" panose="020B0604020202020204" pitchFamily="34" charset="0"/>
                <a:ea typeface="Calibri" panose="020F0502020204030204" pitchFamily="34" charset="0"/>
              </a:rPr>
              <a:t>10 t i 704 kg </a:t>
            </a:r>
            <a:r>
              <a:rPr lang="hr-HR" sz="1800" dirty="0">
                <a:solidFill>
                  <a:srgbClr val="000000"/>
                </a:solidFill>
                <a:effectLst/>
                <a:latin typeface="Arial" panose="020B0604020202020204" pitchFamily="34" charset="0"/>
                <a:ea typeface="Calibri" panose="020F0502020204030204" pitchFamily="34" charset="0"/>
              </a:rPr>
              <a:t>ugljika.</a:t>
            </a:r>
            <a:endParaRPr lang="hr-HR" sz="1800" dirty="0">
              <a:solidFill>
                <a:srgbClr val="000000"/>
              </a:solidFill>
              <a:effectLst/>
              <a:latin typeface="Times New Roman" panose="02020603050405020304" pitchFamily="18" charset="0"/>
              <a:ea typeface="Times New Roman" panose="02020603050405020304" pitchFamily="18" charset="0"/>
            </a:endParaRPr>
          </a:p>
          <a:p>
            <a:pPr algn="just"/>
            <a:r>
              <a:rPr lang="hr-HR" sz="1800" dirty="0">
                <a:solidFill>
                  <a:srgbClr val="000000"/>
                </a:solidFill>
                <a:effectLst/>
                <a:latin typeface="Arial" panose="020B0604020202020204" pitchFamily="34" charset="0"/>
                <a:ea typeface="Calibri" panose="020F0502020204030204" pitchFamily="34" charset="0"/>
              </a:rPr>
              <a:t>Stabla uzimaju iz atmosfere ugljikov dioksid, a otpuštaju kisik neophodan za život na Zemlji, pokušali smo izračunati kolika je količina kisika kojom nas opskrbljuju stabla u našem parku. Odgovor na to pitanje pronašli smo u  procesu fotosinteze koja se može pojednostavljeno prikazati slijedećom jednadžbom: </a:t>
            </a:r>
            <a:endParaRPr lang="hr-HR"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hr-HR" dirty="0"/>
          </a:p>
        </p:txBody>
      </p:sp>
      <p:pic>
        <p:nvPicPr>
          <p:cNvPr id="15" name="Slika 14">
            <a:extLst>
              <a:ext uri="{FF2B5EF4-FFF2-40B4-BE49-F238E27FC236}">
                <a16:creationId xmlns:a16="http://schemas.microsoft.com/office/drawing/2014/main" id="{AB66F679-567F-46F6-9DB3-8DF2ABB28634}"/>
              </a:ext>
            </a:extLst>
          </p:cNvPr>
          <p:cNvPicPr>
            <a:picLocks noChangeAspect="1"/>
          </p:cNvPicPr>
          <p:nvPr/>
        </p:nvPicPr>
        <p:blipFill>
          <a:blip r:embed="rId3"/>
          <a:stretch>
            <a:fillRect/>
          </a:stretch>
        </p:blipFill>
        <p:spPr>
          <a:xfrm>
            <a:off x="2004026" y="2476463"/>
            <a:ext cx="7652952" cy="1166721"/>
          </a:xfrm>
          <a:prstGeom prst="rect">
            <a:avLst/>
          </a:prstGeom>
        </p:spPr>
      </p:pic>
      <p:sp>
        <p:nvSpPr>
          <p:cNvPr id="21" name="TekstniOkvir 20">
            <a:extLst>
              <a:ext uri="{FF2B5EF4-FFF2-40B4-BE49-F238E27FC236}">
                <a16:creationId xmlns:a16="http://schemas.microsoft.com/office/drawing/2014/main" id="{DF4A586B-18D5-4744-A50C-E35FDB6B45F5}"/>
              </a:ext>
            </a:extLst>
          </p:cNvPr>
          <p:cNvSpPr txBox="1"/>
          <p:nvPr/>
        </p:nvSpPr>
        <p:spPr>
          <a:xfrm>
            <a:off x="972065" y="3939397"/>
            <a:ext cx="10437340" cy="1754326"/>
          </a:xfrm>
          <a:prstGeom prst="rect">
            <a:avLst/>
          </a:prstGeom>
          <a:noFill/>
        </p:spPr>
        <p:txBody>
          <a:bodyPr wrap="square">
            <a:spAutoFit/>
          </a:bodyPr>
          <a:lstStyle/>
          <a:p>
            <a:r>
              <a:rPr lang="hr-HR" sz="1800" dirty="0">
                <a:effectLst/>
                <a:latin typeface="Arial" panose="020B0604020202020204" pitchFamily="34" charset="0"/>
                <a:ea typeface="Calibri" panose="020F0502020204030204" pitchFamily="34" charset="0"/>
              </a:rPr>
              <a:t>Na osnovu jednadžbe kemijske reakcije fotosinteze zaključili smo da je količina kisika koji nastaje fotosintezom  </a:t>
            </a:r>
            <a:r>
              <a:rPr lang="hr-HR" sz="1800" b="1" dirty="0">
                <a:effectLst/>
                <a:latin typeface="Arial" panose="020B0604020202020204" pitchFamily="34" charset="0"/>
                <a:ea typeface="Calibri" panose="020F0502020204030204" pitchFamily="34" charset="0"/>
              </a:rPr>
              <a:t>dva puta veća </a:t>
            </a:r>
            <a:r>
              <a:rPr lang="hr-HR" sz="1800" dirty="0">
                <a:effectLst/>
                <a:latin typeface="Arial" panose="020B0604020202020204" pitchFamily="34" charset="0"/>
                <a:ea typeface="Calibri" panose="020F0502020204030204" pitchFamily="34" charset="0"/>
              </a:rPr>
              <a:t>od količine uskladištenog ugljika </a:t>
            </a:r>
            <a:r>
              <a:rPr lang="hr-HR" sz="1800" b="1" dirty="0">
                <a:effectLst/>
                <a:latin typeface="Arial" panose="020B0604020202020204" pitchFamily="34" charset="0"/>
                <a:ea typeface="Calibri" panose="020F0502020204030204" pitchFamily="34" charset="0"/>
              </a:rPr>
              <a:t>(6:12). </a:t>
            </a:r>
          </a:p>
          <a:p>
            <a:endParaRPr lang="hr-HR" dirty="0">
              <a:latin typeface="Arial" panose="020B0604020202020204" pitchFamily="34" charset="0"/>
              <a:ea typeface="Calibri" panose="020F0502020204030204" pitchFamily="34" charset="0"/>
            </a:endParaRPr>
          </a:p>
          <a:p>
            <a:r>
              <a:rPr lang="hr-HR" sz="1800" dirty="0">
                <a:effectLst/>
                <a:latin typeface="Arial" panose="020B0604020202020204" pitchFamily="34" charset="0"/>
                <a:ea typeface="Calibri" panose="020F0502020204030204" pitchFamily="34" charset="0"/>
              </a:rPr>
              <a:t>Na osnovu toga smo zaključili da su stabla  školskog parka OŠ Eugena Kumičića otpustila masu od  </a:t>
            </a:r>
            <a:r>
              <a:rPr lang="hr-HR" sz="1800" b="1" dirty="0">
                <a:effectLst/>
                <a:latin typeface="Arial" panose="020B0604020202020204" pitchFamily="34" charset="0"/>
                <a:ea typeface="Calibri" panose="020F0502020204030204" pitchFamily="34" charset="0"/>
              </a:rPr>
              <a:t>13 tona i 315  kilograma kisika</a:t>
            </a:r>
            <a:r>
              <a:rPr lang="hr-HR" sz="1800" dirty="0">
                <a:effectLst/>
                <a:latin typeface="Arial" panose="020B0604020202020204" pitchFamily="34" charset="0"/>
                <a:ea typeface="Calibri" panose="020F0502020204030204" pitchFamily="34" charset="0"/>
              </a:rPr>
              <a:t>, dok su stabla OŠ Josipa Kozarca otpustila masu od </a:t>
            </a:r>
            <a:r>
              <a:rPr lang="hr-HR" sz="1800" b="1" dirty="0">
                <a:effectLst/>
                <a:latin typeface="Arial" panose="020B0604020202020204" pitchFamily="34" charset="0"/>
                <a:ea typeface="Calibri" panose="020F0502020204030204" pitchFamily="34" charset="0"/>
              </a:rPr>
              <a:t>21 tonu  409 kilograma kisika</a:t>
            </a:r>
            <a:endParaRPr lang="hr-HR" b="1" dirty="0"/>
          </a:p>
        </p:txBody>
      </p:sp>
    </p:spTree>
    <p:extLst>
      <p:ext uri="{BB962C8B-B14F-4D97-AF65-F5344CB8AC3E}">
        <p14:creationId xmlns:p14="http://schemas.microsoft.com/office/powerpoint/2010/main" val="56542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FA293B7-F968-4546-B9B6-B96D8E52A63B}"/>
              </a:ext>
            </a:extLst>
          </p:cNvPr>
          <p:cNvSpPr>
            <a:spLocks noGrp="1"/>
          </p:cNvSpPr>
          <p:nvPr>
            <p:ph type="title"/>
          </p:nvPr>
        </p:nvSpPr>
        <p:spPr>
          <a:xfrm>
            <a:off x="729797" y="700217"/>
            <a:ext cx="10515600" cy="947351"/>
          </a:xfrm>
        </p:spPr>
        <p:txBody>
          <a:bodyPr anchor="ctr">
            <a:normAutofit/>
          </a:bodyPr>
          <a:lstStyle/>
          <a:p>
            <a:r>
              <a:rPr lang="hr-HR" sz="1800" dirty="0">
                <a:effectLst/>
                <a:latin typeface="Arial" panose="020B0604020202020204" pitchFamily="34" charset="0"/>
                <a:cs typeface="Arial" panose="020B0604020202020204" pitchFamily="34" charset="0"/>
              </a:rPr>
              <a:t>Nakon toga smo izračunali koliko ugljika pohrani i kisika oslobodi odrasla jedinka sekvoje u gradskom parku te sadnice sekvoje kod OŠ Eugena Kumičića i OŠ Josipa Kozarca</a:t>
            </a:r>
          </a:p>
          <a:p>
            <a:endParaRPr lang="hr-HR" sz="2800" dirty="0"/>
          </a:p>
        </p:txBody>
      </p:sp>
      <p:graphicFrame>
        <p:nvGraphicFramePr>
          <p:cNvPr id="4" name="Tablica 3">
            <a:extLst>
              <a:ext uri="{FF2B5EF4-FFF2-40B4-BE49-F238E27FC236}">
                <a16:creationId xmlns:a16="http://schemas.microsoft.com/office/drawing/2014/main" id="{4A624AA0-4919-49E7-AA1E-61FEB29C59F8}"/>
              </a:ext>
            </a:extLst>
          </p:cNvPr>
          <p:cNvGraphicFramePr>
            <a:graphicFrameLocks noGrp="1"/>
          </p:cNvGraphicFramePr>
          <p:nvPr>
            <p:extLst>
              <p:ext uri="{D42A27DB-BD31-4B8C-83A1-F6EECF244321}">
                <p14:modId xmlns:p14="http://schemas.microsoft.com/office/powerpoint/2010/main" val="1224713254"/>
              </p:ext>
            </p:extLst>
          </p:nvPr>
        </p:nvGraphicFramePr>
        <p:xfrm>
          <a:off x="601362" y="1540476"/>
          <a:ext cx="10759369" cy="3992032"/>
        </p:xfrm>
        <a:graphic>
          <a:graphicData uri="http://schemas.openxmlformats.org/drawingml/2006/table">
            <a:tbl>
              <a:tblPr firstRow="1" firstCol="1">
                <a:tableStyleId>{5C22544A-7EE6-4342-B048-85BDC9FD1C3A}</a:tableStyleId>
              </a:tblPr>
              <a:tblGrid>
                <a:gridCol w="669394">
                  <a:extLst>
                    <a:ext uri="{9D8B030D-6E8A-4147-A177-3AD203B41FA5}">
                      <a16:colId xmlns:a16="http://schemas.microsoft.com/office/drawing/2014/main" val="2302617515"/>
                    </a:ext>
                  </a:extLst>
                </a:gridCol>
                <a:gridCol w="2189136">
                  <a:extLst>
                    <a:ext uri="{9D8B030D-6E8A-4147-A177-3AD203B41FA5}">
                      <a16:colId xmlns:a16="http://schemas.microsoft.com/office/drawing/2014/main" val="3374911065"/>
                    </a:ext>
                  </a:extLst>
                </a:gridCol>
                <a:gridCol w="756080">
                  <a:extLst>
                    <a:ext uri="{9D8B030D-6E8A-4147-A177-3AD203B41FA5}">
                      <a16:colId xmlns:a16="http://schemas.microsoft.com/office/drawing/2014/main" val="2151947346"/>
                    </a:ext>
                  </a:extLst>
                </a:gridCol>
                <a:gridCol w="1368461">
                  <a:extLst>
                    <a:ext uri="{9D8B030D-6E8A-4147-A177-3AD203B41FA5}">
                      <a16:colId xmlns:a16="http://schemas.microsoft.com/office/drawing/2014/main" val="2407016624"/>
                    </a:ext>
                  </a:extLst>
                </a:gridCol>
                <a:gridCol w="1268594">
                  <a:extLst>
                    <a:ext uri="{9D8B030D-6E8A-4147-A177-3AD203B41FA5}">
                      <a16:colId xmlns:a16="http://schemas.microsoft.com/office/drawing/2014/main" val="629375071"/>
                    </a:ext>
                  </a:extLst>
                </a:gridCol>
                <a:gridCol w="1268594">
                  <a:extLst>
                    <a:ext uri="{9D8B030D-6E8A-4147-A177-3AD203B41FA5}">
                      <a16:colId xmlns:a16="http://schemas.microsoft.com/office/drawing/2014/main" val="550539949"/>
                    </a:ext>
                  </a:extLst>
                </a:gridCol>
                <a:gridCol w="1619555">
                  <a:extLst>
                    <a:ext uri="{9D8B030D-6E8A-4147-A177-3AD203B41FA5}">
                      <a16:colId xmlns:a16="http://schemas.microsoft.com/office/drawing/2014/main" val="1454248891"/>
                    </a:ext>
                  </a:extLst>
                </a:gridCol>
                <a:gridCol w="1619555">
                  <a:extLst>
                    <a:ext uri="{9D8B030D-6E8A-4147-A177-3AD203B41FA5}">
                      <a16:colId xmlns:a16="http://schemas.microsoft.com/office/drawing/2014/main" val="2314137831"/>
                    </a:ext>
                  </a:extLst>
                </a:gridCol>
              </a:tblGrid>
              <a:tr h="1023034">
                <a:tc>
                  <a:txBody>
                    <a:bodyPr/>
                    <a:lstStyle/>
                    <a:p>
                      <a:pPr algn="ctr">
                        <a:lnSpc>
                          <a:spcPct val="115000"/>
                        </a:lnSpc>
                        <a:spcAft>
                          <a:spcPts val="1000"/>
                        </a:spcAft>
                      </a:pPr>
                      <a:r>
                        <a:rPr lang="hr-HR" sz="1400">
                          <a:effectLst/>
                        </a:rPr>
                        <a:t>RB</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dirty="0">
                          <a:effectLst/>
                        </a:rPr>
                        <a:t>Naziv drveta</a:t>
                      </a:r>
                      <a:endParaRPr lang="hr-H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a:effectLst/>
                        </a:rPr>
                        <a:t>Prsni opseg (cm)</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a:effectLst/>
                        </a:rPr>
                        <a:t>Prsni promjer (cm)</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a:effectLst/>
                        </a:rPr>
                        <a:t>Koeficijent</a:t>
                      </a:r>
                      <a:endParaRPr lang="hr-HR" sz="2100">
                        <a:effectLst/>
                      </a:endParaRPr>
                    </a:p>
                    <a:p>
                      <a:pPr algn="ctr">
                        <a:lnSpc>
                          <a:spcPct val="115000"/>
                        </a:lnSpc>
                        <a:spcAft>
                          <a:spcPts val="1000"/>
                        </a:spcAft>
                      </a:pPr>
                      <a:r>
                        <a:rPr lang="hr-HR" sz="1400">
                          <a:effectLst/>
                        </a:rPr>
                        <a:t>(a)</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a:effectLst/>
                        </a:rPr>
                        <a:t>Koeficijent</a:t>
                      </a:r>
                      <a:endParaRPr lang="hr-HR" sz="2100">
                        <a:effectLst/>
                      </a:endParaRPr>
                    </a:p>
                    <a:p>
                      <a:pPr algn="ctr">
                        <a:lnSpc>
                          <a:spcPct val="115000"/>
                        </a:lnSpc>
                        <a:spcAft>
                          <a:spcPts val="1000"/>
                        </a:spcAft>
                      </a:pPr>
                      <a:r>
                        <a:rPr lang="hr-HR" sz="1400">
                          <a:effectLst/>
                        </a:rPr>
                        <a:t>(b)</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a:effectLst/>
                        </a:rPr>
                        <a:t>Masa stabla</a:t>
                      </a:r>
                      <a:endParaRPr lang="hr-HR" sz="2100">
                        <a:effectLst/>
                      </a:endParaRPr>
                    </a:p>
                    <a:p>
                      <a:pPr algn="ctr">
                        <a:lnSpc>
                          <a:spcPct val="115000"/>
                        </a:lnSpc>
                        <a:spcAft>
                          <a:spcPts val="1000"/>
                        </a:spcAft>
                      </a:pPr>
                      <a:r>
                        <a:rPr lang="hr-HR" sz="1400">
                          <a:effectLst/>
                        </a:rPr>
                        <a:t>(kg)</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ctr">
                        <a:lnSpc>
                          <a:spcPct val="115000"/>
                        </a:lnSpc>
                        <a:spcAft>
                          <a:spcPts val="1000"/>
                        </a:spcAft>
                      </a:pPr>
                      <a:r>
                        <a:rPr lang="hr-HR" sz="1400">
                          <a:effectLst/>
                        </a:rPr>
                        <a:t>Masa ugljika (kg)</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extLst>
                  <a:ext uri="{0D108BD9-81ED-4DB2-BD59-A6C34878D82A}">
                    <a16:rowId xmlns:a16="http://schemas.microsoft.com/office/drawing/2014/main" val="2784437342"/>
                  </a:ext>
                </a:extLst>
              </a:tr>
              <a:tr h="453452">
                <a:tc>
                  <a:txBody>
                    <a:bodyPr/>
                    <a:lstStyle/>
                    <a:p>
                      <a:pPr>
                        <a:lnSpc>
                          <a:spcPct val="115000"/>
                        </a:lnSpc>
                        <a:spcAft>
                          <a:spcPts val="1000"/>
                        </a:spcAft>
                      </a:pPr>
                      <a:r>
                        <a:rPr lang="hr-HR" sz="1800">
                          <a:effectLst/>
                        </a:rPr>
                        <a:t>1.</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nSpc>
                          <a:spcPct val="115000"/>
                        </a:lnSpc>
                        <a:spcAft>
                          <a:spcPts val="1000"/>
                        </a:spcAft>
                      </a:pPr>
                      <a:r>
                        <a:rPr lang="hr-HR" sz="1800">
                          <a:effectLst/>
                        </a:rPr>
                        <a:t>Slatinska sekvoja</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590</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187,8981</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-2,2094</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2,3867</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29352,1742</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7925,08703</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extLst>
                  <a:ext uri="{0D108BD9-81ED-4DB2-BD59-A6C34878D82A}">
                    <a16:rowId xmlns:a16="http://schemas.microsoft.com/office/drawing/2014/main" val="1801959236"/>
                  </a:ext>
                </a:extLst>
              </a:tr>
              <a:tr h="1257773">
                <a:tc>
                  <a:txBody>
                    <a:bodyPr/>
                    <a:lstStyle/>
                    <a:p>
                      <a:pPr>
                        <a:lnSpc>
                          <a:spcPct val="115000"/>
                        </a:lnSpc>
                        <a:spcAft>
                          <a:spcPts val="1000"/>
                        </a:spcAft>
                      </a:pPr>
                      <a:r>
                        <a:rPr lang="hr-HR" sz="1800">
                          <a:effectLst/>
                        </a:rPr>
                        <a:t>2.</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nSpc>
                          <a:spcPct val="115000"/>
                        </a:lnSpc>
                        <a:spcAft>
                          <a:spcPts val="1000"/>
                        </a:spcAft>
                      </a:pPr>
                      <a:r>
                        <a:rPr lang="hr-HR" sz="1800">
                          <a:effectLst/>
                        </a:rPr>
                        <a:t>Sadnica sekvoje kod OŠ Josipa Kozarca</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6</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 1,91082</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 -2,2094</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2,3867</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0,5148</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0,1390</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extLst>
                  <a:ext uri="{0D108BD9-81ED-4DB2-BD59-A6C34878D82A}">
                    <a16:rowId xmlns:a16="http://schemas.microsoft.com/office/drawing/2014/main" val="2866686133"/>
                  </a:ext>
                </a:extLst>
              </a:tr>
              <a:tr h="1257773">
                <a:tc>
                  <a:txBody>
                    <a:bodyPr/>
                    <a:lstStyle/>
                    <a:p>
                      <a:pPr>
                        <a:lnSpc>
                          <a:spcPct val="115000"/>
                        </a:lnSpc>
                        <a:spcAft>
                          <a:spcPts val="1000"/>
                        </a:spcAft>
                      </a:pPr>
                      <a:r>
                        <a:rPr lang="hr-HR" sz="1800">
                          <a:effectLst/>
                        </a:rPr>
                        <a:t>3.</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nSpc>
                          <a:spcPct val="115000"/>
                        </a:lnSpc>
                        <a:spcAft>
                          <a:spcPts val="1000"/>
                        </a:spcAft>
                      </a:pPr>
                      <a:r>
                        <a:rPr lang="hr-HR" sz="1800">
                          <a:effectLst/>
                        </a:rPr>
                        <a:t>Sadnica sekvoje kod OŠ Eugena Kumičića</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7</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2,2292</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-2,2094</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2,3867</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a:effectLst/>
                        </a:rPr>
                        <a:t>0,7437</a:t>
                      </a:r>
                      <a:endParaRPr lang="hr-HR"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tc>
                  <a:txBody>
                    <a:bodyPr/>
                    <a:lstStyle/>
                    <a:p>
                      <a:pPr algn="r">
                        <a:lnSpc>
                          <a:spcPct val="115000"/>
                        </a:lnSpc>
                        <a:spcAft>
                          <a:spcPts val="1000"/>
                        </a:spcAft>
                      </a:pPr>
                      <a:r>
                        <a:rPr lang="hr-HR" sz="1800" dirty="0">
                          <a:effectLst/>
                        </a:rPr>
                        <a:t>0,2008</a:t>
                      </a:r>
                      <a:endParaRPr lang="hr-H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471" marR="120471" marT="0" marB="0" anchor="b"/>
                </a:tc>
                <a:extLst>
                  <a:ext uri="{0D108BD9-81ED-4DB2-BD59-A6C34878D82A}">
                    <a16:rowId xmlns:a16="http://schemas.microsoft.com/office/drawing/2014/main" val="2076074028"/>
                  </a:ext>
                </a:extLst>
              </a:tr>
            </a:tbl>
          </a:graphicData>
        </a:graphic>
      </p:graphicFrame>
      <p:sp>
        <p:nvSpPr>
          <p:cNvPr id="6" name="TekstniOkvir 5">
            <a:extLst>
              <a:ext uri="{FF2B5EF4-FFF2-40B4-BE49-F238E27FC236}">
                <a16:creationId xmlns:a16="http://schemas.microsoft.com/office/drawing/2014/main" id="{91FE1C36-795A-4C7E-B8CB-F6E4E0B5EA27}"/>
              </a:ext>
            </a:extLst>
          </p:cNvPr>
          <p:cNvSpPr txBox="1"/>
          <p:nvPr/>
        </p:nvSpPr>
        <p:spPr>
          <a:xfrm>
            <a:off x="996778" y="5788649"/>
            <a:ext cx="10865708" cy="352532"/>
          </a:xfrm>
          <a:prstGeom prst="rect">
            <a:avLst/>
          </a:prstGeom>
          <a:noFill/>
        </p:spPr>
        <p:txBody>
          <a:bodyPr wrap="square">
            <a:spAutoFit/>
          </a:bodyPr>
          <a:lstStyle/>
          <a:p>
            <a:pPr>
              <a:lnSpc>
                <a:spcPct val="115000"/>
              </a:lnSpc>
              <a:spcAft>
                <a:spcPts val="1000"/>
              </a:spcAft>
            </a:pPr>
            <a:r>
              <a:rPr lang="hr-HR" sz="1600" dirty="0">
                <a:solidFill>
                  <a:srgbClr val="000000"/>
                </a:solidFill>
                <a:effectLst/>
                <a:latin typeface="Arial" panose="020B0604020202020204" pitchFamily="34" charset="0"/>
                <a:ea typeface="Calibri" panose="020F0502020204030204" pitchFamily="34" charset="0"/>
              </a:rPr>
              <a:t>Tablica 2 . Izračun mase ugljika odrasle jedinke sekvoje u gradskom parku te sadnica sekvoje kod obaju škola</a:t>
            </a:r>
            <a:endParaRPr lang="hr-HR"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818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1C6E-9B49-4C2A-9822-CC2B403D5804}"/>
              </a:ext>
            </a:extLst>
          </p:cNvPr>
          <p:cNvSpPr>
            <a:spLocks noGrp="1"/>
          </p:cNvSpPr>
          <p:nvPr>
            <p:ph type="title"/>
          </p:nvPr>
        </p:nvSpPr>
        <p:spPr/>
        <p:txBody>
          <a:bodyPr/>
          <a:lstStyle/>
          <a:p>
            <a:r>
              <a:rPr lang="en-US" b="1" dirty="0" err="1"/>
              <a:t>Rezu</a:t>
            </a:r>
            <a:r>
              <a:rPr lang="hr-HR" b="1" dirty="0"/>
              <a:t>l</a:t>
            </a:r>
            <a:r>
              <a:rPr lang="en-US" b="1" dirty="0" err="1"/>
              <a:t>tati</a:t>
            </a:r>
            <a:r>
              <a:rPr lang="en-US" b="1" dirty="0"/>
              <a:t> </a:t>
            </a:r>
            <a:r>
              <a:rPr lang="en-US" b="1" dirty="0" err="1"/>
              <a:t>i</a:t>
            </a:r>
            <a:r>
              <a:rPr lang="en-US" b="1" dirty="0"/>
              <a:t> </a:t>
            </a:r>
            <a:r>
              <a:rPr lang="en-US" b="1" dirty="0" err="1"/>
              <a:t>zaključak</a:t>
            </a:r>
            <a:r>
              <a:rPr lang="en-US" b="1" dirty="0"/>
              <a:t>:</a:t>
            </a:r>
          </a:p>
        </p:txBody>
      </p:sp>
      <p:sp>
        <p:nvSpPr>
          <p:cNvPr id="3" name="Content Placeholder 2">
            <a:extLst>
              <a:ext uri="{FF2B5EF4-FFF2-40B4-BE49-F238E27FC236}">
                <a16:creationId xmlns:a16="http://schemas.microsoft.com/office/drawing/2014/main" id="{22302C25-6527-4FD0-B01F-A7C3BCB424E3}"/>
              </a:ext>
            </a:extLst>
          </p:cNvPr>
          <p:cNvSpPr>
            <a:spLocks noGrp="1"/>
          </p:cNvSpPr>
          <p:nvPr>
            <p:ph idx="1"/>
          </p:nvPr>
        </p:nvSpPr>
        <p:spPr/>
        <p:txBody>
          <a:bodyPr/>
          <a:lstStyle/>
          <a:p>
            <a:pPr marL="0" indent="0" algn="just">
              <a:lnSpc>
                <a:spcPct val="80000"/>
              </a:lnSpc>
              <a:buNone/>
            </a:pPr>
            <a:r>
              <a:rPr lang="hr-HR" sz="1800" dirty="0">
                <a:solidFill>
                  <a:srgbClr val="000000"/>
                </a:solidFill>
                <a:effectLst/>
                <a:latin typeface="Arial" panose="020B0604020202020204" pitchFamily="34" charset="0"/>
                <a:ea typeface="Times New Roman" panose="02020603050405020304" pitchFamily="18" charset="0"/>
              </a:rPr>
              <a:t>	Analizom uzorka tla i usporedbom s našim mjerenjima koje provodimo, utvrdili smo da smo dobro i točno mjerili količinu karbonata u tlu i pH vrijednost tla. Ostale parametre nismo mjerili nego je to za nas obavio </a:t>
            </a:r>
            <a:r>
              <a:rPr lang="hr-HR" sz="1800" dirty="0" err="1">
                <a:solidFill>
                  <a:srgbClr val="000000"/>
                </a:solidFill>
                <a:effectLst/>
                <a:latin typeface="Arial" panose="020B0604020202020204" pitchFamily="34" charset="0"/>
                <a:ea typeface="Times New Roman" panose="02020603050405020304" pitchFamily="18" charset="0"/>
              </a:rPr>
              <a:t>Agropedološki</a:t>
            </a:r>
            <a:r>
              <a:rPr lang="hr-HR" sz="1800" dirty="0">
                <a:solidFill>
                  <a:srgbClr val="000000"/>
                </a:solidFill>
                <a:effectLst/>
                <a:latin typeface="Arial" panose="020B0604020202020204" pitchFamily="34" charset="0"/>
                <a:ea typeface="Times New Roman" panose="02020603050405020304" pitchFamily="18" charset="0"/>
              </a:rPr>
              <a:t> laboratorij. Vrijednosti dobivene analizom tla-pH vrijednost tla, količina karbonata u tlu, količina humusa, kalija i fosfata ukazuju na to da sve dobivene vrijednosti odgovaraju uzgoju sekvoje i da je to još jedan razlog zbog kojega se je sekvoja održala u našem parku i gradu kroz toliko godina. </a:t>
            </a:r>
          </a:p>
          <a:p>
            <a:pPr marL="0" indent="0" algn="just">
              <a:lnSpc>
                <a:spcPct val="80000"/>
              </a:lnSpc>
              <a:buNone/>
            </a:pPr>
            <a:r>
              <a:rPr lang="hr-HR" sz="1800" dirty="0">
                <a:solidFill>
                  <a:srgbClr val="000000"/>
                </a:solidFill>
                <a:latin typeface="Arial" panose="020B0604020202020204" pitchFamily="34" charset="0"/>
                <a:ea typeface="Times New Roman" panose="02020603050405020304" pitchFamily="18" charset="0"/>
              </a:rPr>
              <a:t>	</a:t>
            </a:r>
            <a:r>
              <a:rPr lang="hr-HR" sz="1800" dirty="0">
                <a:solidFill>
                  <a:srgbClr val="000000"/>
                </a:solidFill>
                <a:effectLst/>
                <a:latin typeface="Arial" panose="020B0604020202020204" pitchFamily="34" charset="0"/>
                <a:ea typeface="Times New Roman" panose="02020603050405020304" pitchFamily="18" charset="0"/>
              </a:rPr>
              <a:t>Uzorci tla koje smo analizirali u školskom dvorištu bili su slični uzorku tla na kojemu obitava odrasla jedinka pa smo zaključili da bi novim sadnicama trebalo odgovarati tlo na kojemu smo ih zasadili.</a:t>
            </a:r>
          </a:p>
          <a:p>
            <a:pPr marL="0" indent="0" algn="just">
              <a:lnSpc>
                <a:spcPct val="80000"/>
              </a:lnSpc>
              <a:buNone/>
            </a:pPr>
            <a:r>
              <a:rPr lang="hr-HR" sz="1800" dirty="0">
                <a:solidFill>
                  <a:srgbClr val="000000"/>
                </a:solidFill>
                <a:latin typeface="Arial" panose="020B0604020202020204" pitchFamily="34" charset="0"/>
                <a:ea typeface="Times New Roman" panose="02020603050405020304" pitchFamily="18" charset="0"/>
              </a:rPr>
              <a:t>	</a:t>
            </a:r>
            <a:r>
              <a:rPr lang="hr-HR" sz="1800" dirty="0">
                <a:solidFill>
                  <a:srgbClr val="000000"/>
                </a:solidFill>
                <a:effectLst/>
                <a:latin typeface="Arial" panose="020B0604020202020204" pitchFamily="34" charset="0"/>
                <a:ea typeface="Times New Roman" panose="02020603050405020304" pitchFamily="18" charset="0"/>
              </a:rPr>
              <a:t>Na osnovu dobivenih atmosferskih i pedoloških mjerenja u vremenskom periodu od 1.2 do 1.4.2021. zaključili smo da su svi parametri povoljni za rast i razvoj sekvoje i da će se oprašivanje sekvoje nesmetano odvijati.</a:t>
            </a:r>
            <a:endParaRPr lang="hr-HR" sz="1800" dirty="0">
              <a:solidFill>
                <a:srgbClr val="000000"/>
              </a:solidFill>
              <a:effectLst/>
              <a:latin typeface="Times New Roman" panose="02020603050405020304" pitchFamily="18" charset="0"/>
              <a:ea typeface="Times New Roman" panose="02020603050405020304" pitchFamily="18" charset="0"/>
            </a:endParaRPr>
          </a:p>
          <a:p>
            <a:pPr algn="just">
              <a:lnSpc>
                <a:spcPct val="80000"/>
              </a:lnSpc>
            </a:pPr>
            <a:endParaRPr lang="en-US" sz="2600" dirty="0"/>
          </a:p>
        </p:txBody>
      </p:sp>
    </p:spTree>
    <p:extLst>
      <p:ext uri="{BB962C8B-B14F-4D97-AF65-F5344CB8AC3E}">
        <p14:creationId xmlns:p14="http://schemas.microsoft.com/office/powerpoint/2010/main" val="35272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E4EF4F7-C562-4143-9937-ADCCE316B757}"/>
              </a:ext>
            </a:extLst>
          </p:cNvPr>
          <p:cNvSpPr>
            <a:spLocks noGrp="1"/>
          </p:cNvSpPr>
          <p:nvPr>
            <p:ph idx="1"/>
          </p:nvPr>
        </p:nvSpPr>
        <p:spPr/>
        <p:txBody>
          <a:bodyPr/>
          <a:lstStyle/>
          <a:p>
            <a:pPr marL="0" indent="0" algn="just">
              <a:buNone/>
            </a:pPr>
            <a:r>
              <a:rPr lang="hr-HR" sz="1800" dirty="0">
                <a:solidFill>
                  <a:srgbClr val="000000"/>
                </a:solidFill>
                <a:effectLst/>
                <a:latin typeface="Arial" panose="020B0604020202020204" pitchFamily="34" charset="0"/>
                <a:ea typeface="Times New Roman" panose="02020603050405020304" pitchFamily="18" charset="0"/>
              </a:rPr>
              <a:t>	Izračunavanjem količine ugljika koje stablo primi potvrdili smo naše istraživačko pitanje da je sekvoja dobar izbor stabla u borbi protiv klimatskih promjena. </a:t>
            </a:r>
          </a:p>
          <a:p>
            <a:pPr marL="0" indent="0" algn="just">
              <a:buNone/>
            </a:pPr>
            <a:r>
              <a:rPr lang="hr-HR" sz="1800" dirty="0">
                <a:solidFill>
                  <a:srgbClr val="000000"/>
                </a:solidFill>
                <a:effectLst/>
                <a:latin typeface="Arial" panose="020B0604020202020204" pitchFamily="34" charset="0"/>
                <a:ea typeface="Times New Roman" panose="02020603050405020304" pitchFamily="18" charset="0"/>
              </a:rPr>
              <a:t>	Naime, odrasla jedinka sekvoje, pojednostavljeno rečeno, primi ugljika i oslobodi kisika koliko i sva stabla jednog školskog parka. </a:t>
            </a:r>
          </a:p>
          <a:p>
            <a:pPr marL="0" indent="0" algn="just">
              <a:buNone/>
            </a:pPr>
            <a:r>
              <a:rPr lang="hr-HR" sz="1800" dirty="0">
                <a:solidFill>
                  <a:srgbClr val="000000"/>
                </a:solidFill>
                <a:latin typeface="Arial" panose="020B0604020202020204" pitchFamily="34" charset="0"/>
                <a:ea typeface="Calibri" panose="020F0502020204030204" pitchFamily="34" charset="0"/>
              </a:rPr>
              <a:t>	</a:t>
            </a:r>
            <a:endParaRPr lang="hr-HR" dirty="0"/>
          </a:p>
        </p:txBody>
      </p:sp>
      <p:graphicFrame>
        <p:nvGraphicFramePr>
          <p:cNvPr id="2" name="Tablica 3">
            <a:extLst>
              <a:ext uri="{FF2B5EF4-FFF2-40B4-BE49-F238E27FC236}">
                <a16:creationId xmlns:a16="http://schemas.microsoft.com/office/drawing/2014/main" id="{7F1CC329-701C-4470-903C-8EEBABBE9888}"/>
              </a:ext>
            </a:extLst>
          </p:cNvPr>
          <p:cNvGraphicFramePr>
            <a:graphicFrameLocks noGrp="1"/>
          </p:cNvGraphicFramePr>
          <p:nvPr>
            <p:extLst>
              <p:ext uri="{D42A27DB-BD31-4B8C-83A1-F6EECF244321}">
                <p14:modId xmlns:p14="http://schemas.microsoft.com/office/powerpoint/2010/main" val="3405976989"/>
              </p:ext>
            </p:extLst>
          </p:nvPr>
        </p:nvGraphicFramePr>
        <p:xfrm>
          <a:off x="815606" y="3072714"/>
          <a:ext cx="10165492" cy="3291840"/>
        </p:xfrm>
        <a:graphic>
          <a:graphicData uri="http://schemas.openxmlformats.org/drawingml/2006/table">
            <a:tbl>
              <a:tblPr firstRow="1" bandRow="1">
                <a:tableStyleId>{5C22544A-7EE6-4342-B048-85BDC9FD1C3A}</a:tableStyleId>
              </a:tblPr>
              <a:tblGrid>
                <a:gridCol w="3388186">
                  <a:extLst>
                    <a:ext uri="{9D8B030D-6E8A-4147-A177-3AD203B41FA5}">
                      <a16:colId xmlns:a16="http://schemas.microsoft.com/office/drawing/2014/main" val="762840012"/>
                    </a:ext>
                  </a:extLst>
                </a:gridCol>
                <a:gridCol w="3388653">
                  <a:extLst>
                    <a:ext uri="{9D8B030D-6E8A-4147-A177-3AD203B41FA5}">
                      <a16:colId xmlns:a16="http://schemas.microsoft.com/office/drawing/2014/main" val="1944199289"/>
                    </a:ext>
                  </a:extLst>
                </a:gridCol>
                <a:gridCol w="3388653">
                  <a:extLst>
                    <a:ext uri="{9D8B030D-6E8A-4147-A177-3AD203B41FA5}">
                      <a16:colId xmlns:a16="http://schemas.microsoft.com/office/drawing/2014/main" val="2572527672"/>
                    </a:ext>
                  </a:extLst>
                </a:gridCol>
              </a:tblGrid>
              <a:tr h="356058">
                <a:tc>
                  <a:txBody>
                    <a:bodyPr/>
                    <a:lstStyle/>
                    <a:p>
                      <a:endParaRPr lang="hr-HR" dirty="0"/>
                    </a:p>
                  </a:txBody>
                  <a:tcPr/>
                </a:tc>
                <a:tc>
                  <a:txBody>
                    <a:bodyPr/>
                    <a:lstStyle/>
                    <a:p>
                      <a:pPr algn="ctr"/>
                      <a:r>
                        <a:rPr lang="hr-HR" dirty="0"/>
                        <a:t>masa pohranjenog ugljika (kg)</a:t>
                      </a:r>
                    </a:p>
                  </a:txBody>
                  <a:tcPr/>
                </a:tc>
                <a:tc>
                  <a:txBody>
                    <a:bodyPr/>
                    <a:lstStyle/>
                    <a:p>
                      <a:pPr algn="ctr"/>
                      <a:r>
                        <a:rPr lang="hr-HR" dirty="0"/>
                        <a:t>masa oslobođenog kisika   (kg)</a:t>
                      </a:r>
                    </a:p>
                  </a:txBody>
                  <a:tcPr/>
                </a:tc>
                <a:extLst>
                  <a:ext uri="{0D108BD9-81ED-4DB2-BD59-A6C34878D82A}">
                    <a16:rowId xmlns:a16="http://schemas.microsoft.com/office/drawing/2014/main" val="1453204328"/>
                  </a:ext>
                </a:extLst>
              </a:tr>
              <a:tr h="623101">
                <a:tc>
                  <a:txBody>
                    <a:bodyPr/>
                    <a:lstStyle/>
                    <a:p>
                      <a:r>
                        <a:rPr lang="hr-HR" dirty="0"/>
                        <a:t>STABLA U ŠKOLSKOM DVORIŠTU OŠ EUGENA KUMIČIĆA</a:t>
                      </a:r>
                    </a:p>
                  </a:txBody>
                  <a:tcPr/>
                </a:tc>
                <a:tc>
                  <a:txBody>
                    <a:bodyPr/>
                    <a:lstStyle/>
                    <a:p>
                      <a:pPr algn="ctr"/>
                      <a:r>
                        <a:rPr lang="hr-HR" dirty="0"/>
                        <a:t>6 657</a:t>
                      </a:r>
                    </a:p>
                  </a:txBody>
                  <a:tcPr/>
                </a:tc>
                <a:tc>
                  <a:txBody>
                    <a:bodyPr/>
                    <a:lstStyle/>
                    <a:p>
                      <a:pPr algn="ctr"/>
                      <a:r>
                        <a:rPr lang="hr-HR" dirty="0"/>
                        <a:t>10 704</a:t>
                      </a:r>
                    </a:p>
                  </a:txBody>
                  <a:tcPr/>
                </a:tc>
                <a:extLst>
                  <a:ext uri="{0D108BD9-81ED-4DB2-BD59-A6C34878D82A}">
                    <a16:rowId xmlns:a16="http://schemas.microsoft.com/office/drawing/2014/main" val="3424695738"/>
                  </a:ext>
                </a:extLst>
              </a:tr>
              <a:tr h="623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STABLA U ŠKOLSKOM DVORIŠTU OŠ JOSIPA KOZARCA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t>13 315</a:t>
                      </a:r>
                    </a:p>
                    <a:p>
                      <a:pPr algn="ctr"/>
                      <a:endParaRPr lang="hr-H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t>21 409</a:t>
                      </a:r>
                    </a:p>
                  </a:txBody>
                  <a:tcPr/>
                </a:tc>
                <a:extLst>
                  <a:ext uri="{0D108BD9-81ED-4DB2-BD59-A6C34878D82A}">
                    <a16:rowId xmlns:a16="http://schemas.microsoft.com/office/drawing/2014/main" val="3624390171"/>
                  </a:ext>
                </a:extLst>
              </a:tr>
              <a:tr h="356058">
                <a:tc>
                  <a:txBody>
                    <a:bodyPr/>
                    <a:lstStyle/>
                    <a:p>
                      <a:r>
                        <a:rPr lang="hr-HR" dirty="0"/>
                        <a:t>ODRASLA SEKVOJA</a:t>
                      </a:r>
                    </a:p>
                  </a:txBody>
                  <a:tcPr/>
                </a:tc>
                <a:tc>
                  <a:txBody>
                    <a:bodyPr/>
                    <a:lstStyle/>
                    <a:p>
                      <a:pPr algn="ctr"/>
                      <a:r>
                        <a:rPr lang="hr-HR" dirty="0"/>
                        <a:t>7 925</a:t>
                      </a:r>
                    </a:p>
                  </a:txBody>
                  <a:tcPr/>
                </a:tc>
                <a:tc>
                  <a:txBody>
                    <a:bodyPr/>
                    <a:lstStyle/>
                    <a:p>
                      <a:pPr algn="ctr"/>
                      <a:r>
                        <a:rPr lang="hr-HR" dirty="0"/>
                        <a:t>15 850 </a:t>
                      </a:r>
                    </a:p>
                  </a:txBody>
                  <a:tcPr/>
                </a:tc>
                <a:extLst>
                  <a:ext uri="{0D108BD9-81ED-4DB2-BD59-A6C34878D82A}">
                    <a16:rowId xmlns:a16="http://schemas.microsoft.com/office/drawing/2014/main" val="3312925677"/>
                  </a:ext>
                </a:extLst>
              </a:tr>
              <a:tr h="623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SADNICA SEKVOJE U ŠKOLSKOM DVORIŠTU OŠ JOSIPA KOZARCA</a:t>
                      </a:r>
                    </a:p>
                  </a:txBody>
                  <a:tcPr/>
                </a:tc>
                <a:tc>
                  <a:txBody>
                    <a:bodyPr/>
                    <a:lstStyle/>
                    <a:p>
                      <a:pPr algn="ctr"/>
                      <a:r>
                        <a:rPr lang="hr-HR" dirty="0"/>
                        <a:t>0,2008</a:t>
                      </a:r>
                    </a:p>
                  </a:txBody>
                  <a:tcPr/>
                </a:tc>
                <a:tc>
                  <a:txBody>
                    <a:bodyPr/>
                    <a:lstStyle/>
                    <a:p>
                      <a:pPr algn="ctr"/>
                      <a:r>
                        <a:rPr lang="hr-HR" dirty="0"/>
                        <a:t>0,4016</a:t>
                      </a:r>
                    </a:p>
                  </a:txBody>
                  <a:tcPr/>
                </a:tc>
                <a:extLst>
                  <a:ext uri="{0D108BD9-81ED-4DB2-BD59-A6C34878D82A}">
                    <a16:rowId xmlns:a16="http://schemas.microsoft.com/office/drawing/2014/main" val="1285785000"/>
                  </a:ext>
                </a:extLst>
              </a:tr>
              <a:tr h="623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SADNICA SEKVOJE U ŠKOLSKOM DVORIŠTU OŠ JOSIPA KOZARCA</a:t>
                      </a:r>
                    </a:p>
                  </a:txBody>
                  <a:tcPr/>
                </a:tc>
                <a:tc>
                  <a:txBody>
                    <a:bodyPr/>
                    <a:lstStyle/>
                    <a:p>
                      <a:pPr algn="ctr"/>
                      <a:r>
                        <a:rPr lang="hr-HR" dirty="0"/>
                        <a:t>0,1390</a:t>
                      </a:r>
                    </a:p>
                  </a:txBody>
                  <a:tcPr/>
                </a:tc>
                <a:tc>
                  <a:txBody>
                    <a:bodyPr/>
                    <a:lstStyle/>
                    <a:p>
                      <a:pPr algn="ctr"/>
                      <a:r>
                        <a:rPr lang="hr-HR" dirty="0"/>
                        <a:t>0,2780</a:t>
                      </a:r>
                    </a:p>
                  </a:txBody>
                  <a:tcPr/>
                </a:tc>
                <a:extLst>
                  <a:ext uri="{0D108BD9-81ED-4DB2-BD59-A6C34878D82A}">
                    <a16:rowId xmlns:a16="http://schemas.microsoft.com/office/drawing/2014/main" val="2785679090"/>
                  </a:ext>
                </a:extLst>
              </a:tr>
            </a:tbl>
          </a:graphicData>
        </a:graphic>
      </p:graphicFrame>
      <p:sp>
        <p:nvSpPr>
          <p:cNvPr id="5" name="TekstniOkvir 4">
            <a:extLst>
              <a:ext uri="{FF2B5EF4-FFF2-40B4-BE49-F238E27FC236}">
                <a16:creationId xmlns:a16="http://schemas.microsoft.com/office/drawing/2014/main" id="{8C53664F-F1A2-4D66-8D31-02019F6D5799}"/>
              </a:ext>
            </a:extLst>
          </p:cNvPr>
          <p:cNvSpPr txBox="1"/>
          <p:nvPr/>
        </p:nvSpPr>
        <p:spPr>
          <a:xfrm>
            <a:off x="815606" y="6364554"/>
            <a:ext cx="6450168" cy="369332"/>
          </a:xfrm>
          <a:prstGeom prst="rect">
            <a:avLst/>
          </a:prstGeom>
          <a:noFill/>
        </p:spPr>
        <p:txBody>
          <a:bodyPr wrap="square" rtlCol="0">
            <a:spAutoFit/>
          </a:bodyPr>
          <a:lstStyle/>
          <a:p>
            <a:r>
              <a:rPr lang="hr-HR" dirty="0"/>
              <a:t>Tablica 3. Masa pohranjenog ugljika i oslobođenog kisika u stablima</a:t>
            </a:r>
          </a:p>
        </p:txBody>
      </p:sp>
    </p:spTree>
    <p:extLst>
      <p:ext uri="{BB962C8B-B14F-4D97-AF65-F5344CB8AC3E}">
        <p14:creationId xmlns:p14="http://schemas.microsoft.com/office/powerpoint/2010/main" val="423808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82A43C4-46DE-45AD-937D-6235B1E2A7BA}"/>
              </a:ext>
            </a:extLst>
          </p:cNvPr>
          <p:cNvSpPr>
            <a:spLocks noGrp="1"/>
          </p:cNvSpPr>
          <p:nvPr>
            <p:ph sz="half" idx="1"/>
          </p:nvPr>
        </p:nvSpPr>
        <p:spPr>
          <a:xfrm>
            <a:off x="576649" y="1408670"/>
            <a:ext cx="5704052" cy="5140799"/>
          </a:xfrm>
        </p:spPr>
        <p:txBody>
          <a:bodyPr>
            <a:normAutofit/>
          </a:bodyPr>
          <a:lstStyle/>
          <a:p>
            <a:pPr marL="0" indent="0" algn="just">
              <a:buNone/>
            </a:pPr>
            <a:r>
              <a:rPr lang="hr-HR" sz="1500" dirty="0">
                <a:effectLst/>
              </a:rPr>
              <a:t>	</a:t>
            </a:r>
            <a:r>
              <a:rPr lang="hr-HR" sz="1800" dirty="0">
                <a:effectLst/>
              </a:rPr>
              <a:t>Istraživačko pitanje smo potvrdili jer je sekvoja definitivno dobar izbor stabla koje se bori protiv klimatskih promjena. </a:t>
            </a:r>
          </a:p>
          <a:p>
            <a:pPr marL="0" indent="0" algn="just">
              <a:buNone/>
            </a:pPr>
            <a:r>
              <a:rPr lang="hr-HR" sz="1800" dirty="0"/>
              <a:t>	</a:t>
            </a:r>
          </a:p>
          <a:p>
            <a:pPr marL="0" indent="0" algn="just">
              <a:buNone/>
            </a:pPr>
            <a:r>
              <a:rPr lang="hr-HR" sz="1800" dirty="0">
                <a:effectLst/>
              </a:rPr>
              <a:t>	Mjesto na kojem smo pravili analizu tla  bilo je  dobar izbor za sadnju novih sadnica. Stoga se nadamo da će i hipoteza biti potvrđena i da će naše sadnice uspjeti narasti kao i odrasla jedinka sekvoje u gradskom parku. </a:t>
            </a:r>
          </a:p>
          <a:p>
            <a:pPr marL="0" indent="0" algn="just">
              <a:buNone/>
            </a:pPr>
            <a:r>
              <a:rPr lang="hr-HR" sz="1800" dirty="0"/>
              <a:t>	</a:t>
            </a:r>
          </a:p>
          <a:p>
            <a:pPr marL="0" indent="0" algn="just">
              <a:buNone/>
            </a:pPr>
            <a:r>
              <a:rPr lang="hr-HR" sz="1800" dirty="0">
                <a:effectLst/>
              </a:rPr>
              <a:t>	Globalno zatopljenje te druge vezane klimatske promjene sve su više izražene u svijetu. Sadnjom novih sadnica sekvoje želimo i nastaviti tradiciju naših djedova koji su u ovom drvetu još davnih godina prepoznali vrijednost i uočili grandioznu ljepotu. Upravo ta ljepota i ekološka vrijednost danas i u budućnosti našem gradu može dati toliko neophodnu posebnost i originalnost u granicama Hrvatske pa i šire. </a:t>
            </a:r>
          </a:p>
          <a:p>
            <a:endParaRPr lang="hr-HR" sz="1500" dirty="0"/>
          </a:p>
        </p:txBody>
      </p:sp>
      <p:pic>
        <p:nvPicPr>
          <p:cNvPr id="7" name="Slika 6">
            <a:extLst>
              <a:ext uri="{FF2B5EF4-FFF2-40B4-BE49-F238E27FC236}">
                <a16:creationId xmlns:a16="http://schemas.microsoft.com/office/drawing/2014/main" id="{72A20730-4E77-48B5-9F1D-732FD8AE7891}"/>
              </a:ext>
            </a:extLst>
          </p:cNvPr>
          <p:cNvPicPr>
            <a:picLocks noChangeAspect="1"/>
          </p:cNvPicPr>
          <p:nvPr/>
        </p:nvPicPr>
        <p:blipFill>
          <a:blip r:embed="rId3"/>
          <a:stretch>
            <a:fillRect/>
          </a:stretch>
        </p:blipFill>
        <p:spPr>
          <a:xfrm>
            <a:off x="9773621" y="1128584"/>
            <a:ext cx="2088642" cy="4914075"/>
          </a:xfrm>
          <a:prstGeom prst="rect">
            <a:avLst/>
          </a:prstGeom>
          <a:noFill/>
        </p:spPr>
      </p:pic>
      <p:pic>
        <p:nvPicPr>
          <p:cNvPr id="9" name="Slika 8">
            <a:extLst>
              <a:ext uri="{FF2B5EF4-FFF2-40B4-BE49-F238E27FC236}">
                <a16:creationId xmlns:a16="http://schemas.microsoft.com/office/drawing/2014/main" id="{EDC3C036-40D9-44AC-B9AB-7375E48422FB}"/>
              </a:ext>
            </a:extLst>
          </p:cNvPr>
          <p:cNvPicPr>
            <a:picLocks noChangeAspect="1"/>
          </p:cNvPicPr>
          <p:nvPr/>
        </p:nvPicPr>
        <p:blipFill>
          <a:blip r:embed="rId4"/>
          <a:stretch>
            <a:fillRect/>
          </a:stretch>
        </p:blipFill>
        <p:spPr>
          <a:xfrm>
            <a:off x="6367849" y="4159962"/>
            <a:ext cx="1531779" cy="1882697"/>
          </a:xfrm>
          <a:prstGeom prst="rect">
            <a:avLst/>
          </a:prstGeom>
        </p:spPr>
      </p:pic>
      <p:pic>
        <p:nvPicPr>
          <p:cNvPr id="11" name="Slika 10">
            <a:extLst>
              <a:ext uri="{FF2B5EF4-FFF2-40B4-BE49-F238E27FC236}">
                <a16:creationId xmlns:a16="http://schemas.microsoft.com/office/drawing/2014/main" id="{882E91AD-AAA3-418B-9605-AB2E7C3A003B}"/>
              </a:ext>
            </a:extLst>
          </p:cNvPr>
          <p:cNvPicPr>
            <a:picLocks noChangeAspect="1"/>
          </p:cNvPicPr>
          <p:nvPr/>
        </p:nvPicPr>
        <p:blipFill>
          <a:blip r:embed="rId5"/>
          <a:stretch>
            <a:fillRect/>
          </a:stretch>
        </p:blipFill>
        <p:spPr>
          <a:xfrm>
            <a:off x="7899628" y="2504304"/>
            <a:ext cx="1873993" cy="3538356"/>
          </a:xfrm>
          <a:prstGeom prst="rect">
            <a:avLst/>
          </a:prstGeom>
        </p:spPr>
      </p:pic>
      <p:sp>
        <p:nvSpPr>
          <p:cNvPr id="13" name="TekstniOkvir 12">
            <a:extLst>
              <a:ext uri="{FF2B5EF4-FFF2-40B4-BE49-F238E27FC236}">
                <a16:creationId xmlns:a16="http://schemas.microsoft.com/office/drawing/2014/main" id="{E962AF77-7438-475D-9164-622ECE871B2C}"/>
              </a:ext>
            </a:extLst>
          </p:cNvPr>
          <p:cNvSpPr txBox="1"/>
          <p:nvPr/>
        </p:nvSpPr>
        <p:spPr>
          <a:xfrm>
            <a:off x="6096000" y="6180137"/>
            <a:ext cx="5766263" cy="369332"/>
          </a:xfrm>
          <a:prstGeom prst="rect">
            <a:avLst/>
          </a:prstGeom>
          <a:noFill/>
        </p:spPr>
        <p:txBody>
          <a:bodyPr wrap="square" rtlCol="0">
            <a:spAutoFit/>
          </a:bodyPr>
          <a:lstStyle/>
          <a:p>
            <a:r>
              <a:rPr lang="hr-HR" dirty="0"/>
              <a:t>Slika 10. Sadnice sekvoje i odrasla jedinka u gradskom parku </a:t>
            </a:r>
          </a:p>
        </p:txBody>
      </p:sp>
    </p:spTree>
    <p:extLst>
      <p:ext uri="{BB962C8B-B14F-4D97-AF65-F5344CB8AC3E}">
        <p14:creationId xmlns:p14="http://schemas.microsoft.com/office/powerpoint/2010/main" val="27430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D4FDE-1498-4B6F-9F12-37A53C48D956}"/>
              </a:ext>
            </a:extLst>
          </p:cNvPr>
          <p:cNvPicPr>
            <a:picLocks noChangeAspect="1"/>
          </p:cNvPicPr>
          <p:nvPr/>
        </p:nvPicPr>
        <p:blipFill>
          <a:blip r:embed="rId3"/>
          <a:stretch>
            <a:fillRect/>
          </a:stretch>
        </p:blipFill>
        <p:spPr>
          <a:xfrm>
            <a:off x="1504897" y="675250"/>
            <a:ext cx="9083386" cy="5042823"/>
          </a:xfrm>
          <a:prstGeom prst="rect">
            <a:avLst/>
          </a:prstGeom>
        </p:spPr>
      </p:pic>
      <p:sp>
        <p:nvSpPr>
          <p:cNvPr id="3" name="Title 1">
            <a:extLst>
              <a:ext uri="{FF2B5EF4-FFF2-40B4-BE49-F238E27FC236}">
                <a16:creationId xmlns:a16="http://schemas.microsoft.com/office/drawing/2014/main" id="{15F4BB4E-84EF-4B0E-A860-D57E22121ABE}"/>
              </a:ext>
            </a:extLst>
          </p:cNvPr>
          <p:cNvSpPr txBox="1">
            <a:spLocks/>
          </p:cNvSpPr>
          <p:nvPr/>
        </p:nvSpPr>
        <p:spPr>
          <a:xfrm>
            <a:off x="3788899" y="5718073"/>
            <a:ext cx="4736123" cy="9293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accent6">
                    <a:lumMod val="50000"/>
                  </a:schemeClr>
                </a:solidFill>
              </a:rPr>
              <a:t>Hvala</a:t>
            </a:r>
            <a:r>
              <a:rPr lang="en-US" b="1" dirty="0">
                <a:solidFill>
                  <a:schemeClr val="accent6">
                    <a:lumMod val="50000"/>
                  </a:schemeClr>
                </a:solidFill>
              </a:rPr>
              <a:t> </a:t>
            </a:r>
            <a:r>
              <a:rPr lang="en-US" b="1" dirty="0" err="1">
                <a:solidFill>
                  <a:schemeClr val="accent6">
                    <a:lumMod val="50000"/>
                  </a:schemeClr>
                </a:solidFill>
              </a:rPr>
              <a:t>na</a:t>
            </a:r>
            <a:r>
              <a:rPr lang="en-US" b="1" dirty="0">
                <a:solidFill>
                  <a:schemeClr val="accent6">
                    <a:lumMod val="50000"/>
                  </a:schemeClr>
                </a:solidFill>
              </a:rPr>
              <a:t> </a:t>
            </a:r>
            <a:r>
              <a:rPr lang="en-US" b="1" dirty="0" err="1">
                <a:solidFill>
                  <a:schemeClr val="accent6">
                    <a:lumMod val="50000"/>
                  </a:schemeClr>
                </a:solidFill>
              </a:rPr>
              <a:t>pozornosti</a:t>
            </a:r>
            <a:r>
              <a:rPr lang="en-US" b="1" dirty="0">
                <a:solidFill>
                  <a:schemeClr val="accent6">
                    <a:lumMod val="50000"/>
                  </a:schemeClr>
                </a:solidFill>
              </a:rPr>
              <a:t>!</a:t>
            </a:r>
          </a:p>
        </p:txBody>
      </p:sp>
      <p:sp>
        <p:nvSpPr>
          <p:cNvPr id="5" name="TekstniOkvir 4">
            <a:extLst>
              <a:ext uri="{FF2B5EF4-FFF2-40B4-BE49-F238E27FC236}">
                <a16:creationId xmlns:a16="http://schemas.microsoft.com/office/drawing/2014/main" id="{5462EE0F-E0B4-4EE5-9EE6-30952F4B8B91}"/>
              </a:ext>
            </a:extLst>
          </p:cNvPr>
          <p:cNvSpPr txBox="1"/>
          <p:nvPr/>
        </p:nvSpPr>
        <p:spPr>
          <a:xfrm>
            <a:off x="1425146" y="615809"/>
            <a:ext cx="9747990" cy="677108"/>
          </a:xfrm>
          <a:prstGeom prst="rect">
            <a:avLst/>
          </a:prstGeom>
          <a:noFill/>
        </p:spPr>
        <p:txBody>
          <a:bodyPr wrap="square" rtlCol="0">
            <a:spAutoFit/>
          </a:bodyPr>
          <a:lstStyle/>
          <a:p>
            <a:r>
              <a:rPr lang="hr-HR" sz="3800" b="1" dirty="0">
                <a:solidFill>
                  <a:schemeClr val="bg2">
                    <a:lumMod val="25000"/>
                  </a:schemeClr>
                </a:solidFill>
                <a:latin typeface="Cavolini" panose="020B0502040204020203" pitchFamily="66" charset="0"/>
                <a:cs typeface="Cavolini" panose="020B0502040204020203" pitchFamily="66" charset="0"/>
              </a:rPr>
              <a:t>Slatinska sekvoja zaslužuje naklon</a:t>
            </a:r>
          </a:p>
        </p:txBody>
      </p:sp>
    </p:spTree>
    <p:extLst>
      <p:ext uri="{BB962C8B-B14F-4D97-AF65-F5344CB8AC3E}">
        <p14:creationId xmlns:p14="http://schemas.microsoft.com/office/powerpoint/2010/main" val="413051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715A-23FA-4062-9FDA-AAEB80C2695E}"/>
              </a:ext>
            </a:extLst>
          </p:cNvPr>
          <p:cNvSpPr>
            <a:spLocks noGrp="1"/>
          </p:cNvSpPr>
          <p:nvPr>
            <p:ph type="title"/>
          </p:nvPr>
        </p:nvSpPr>
        <p:spPr>
          <a:xfrm>
            <a:off x="845127" y="365760"/>
            <a:ext cx="10515600" cy="1325562"/>
          </a:xfrm>
        </p:spPr>
        <p:txBody>
          <a:bodyPr anchor="ctr">
            <a:normAutofit/>
          </a:bodyPr>
          <a:lstStyle/>
          <a:p>
            <a:r>
              <a:rPr lang="en-US" b="1"/>
              <a:t>Cilj i svrha rada:</a:t>
            </a:r>
            <a:endParaRPr lang="en-US"/>
          </a:p>
        </p:txBody>
      </p:sp>
      <p:graphicFrame>
        <p:nvGraphicFramePr>
          <p:cNvPr id="5" name="Content Placeholder 2">
            <a:extLst>
              <a:ext uri="{FF2B5EF4-FFF2-40B4-BE49-F238E27FC236}">
                <a16:creationId xmlns:a16="http://schemas.microsoft.com/office/drawing/2014/main" id="{18708A8D-AB97-41AF-93BC-9927C5F08EEB}"/>
              </a:ext>
            </a:extLst>
          </p:cNvPr>
          <p:cNvGraphicFramePr>
            <a:graphicFrameLocks noGrp="1"/>
          </p:cNvGraphicFramePr>
          <p:nvPr>
            <p:ph sz="half" idx="1"/>
            <p:extLst>
              <p:ext uri="{D42A27DB-BD31-4B8C-83A1-F6EECF244321}">
                <p14:modId xmlns:p14="http://schemas.microsoft.com/office/powerpoint/2010/main" val="2286329588"/>
              </p:ext>
            </p:extLst>
          </p:nvPr>
        </p:nvGraphicFramePr>
        <p:xfrm>
          <a:off x="845127" y="1828800"/>
          <a:ext cx="6766636"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a:extLst>
              <a:ext uri="{FF2B5EF4-FFF2-40B4-BE49-F238E27FC236}">
                <a16:creationId xmlns:a16="http://schemas.microsoft.com/office/drawing/2014/main" id="{158FE31F-F9E0-4669-85CD-98A99044CBDF}"/>
              </a:ext>
            </a:extLst>
          </p:cNvPr>
          <p:cNvPicPr>
            <a:picLocks noGrp="1" noChangeAspect="1"/>
          </p:cNvPicPr>
          <p:nvPr>
            <p:ph sz="half" idx="2"/>
          </p:nvPr>
        </p:nvPicPr>
        <p:blipFill>
          <a:blip r:embed="rId8"/>
          <a:stretch>
            <a:fillRect/>
          </a:stretch>
        </p:blipFill>
        <p:spPr>
          <a:xfrm>
            <a:off x="7774079" y="183400"/>
            <a:ext cx="2039753" cy="3048000"/>
          </a:xfrm>
          <a:prstGeom prst="rect">
            <a:avLst/>
          </a:prstGeom>
        </p:spPr>
      </p:pic>
      <p:sp>
        <p:nvSpPr>
          <p:cNvPr id="9" name="Text Placeholder 7">
            <a:extLst>
              <a:ext uri="{FF2B5EF4-FFF2-40B4-BE49-F238E27FC236}">
                <a16:creationId xmlns:a16="http://schemas.microsoft.com/office/drawing/2014/main" id="{55F9F405-2579-447C-857B-977FDC32375C}"/>
              </a:ext>
            </a:extLst>
          </p:cNvPr>
          <p:cNvSpPr txBox="1">
            <a:spLocks/>
          </p:cNvSpPr>
          <p:nvPr/>
        </p:nvSpPr>
        <p:spPr>
          <a:xfrm>
            <a:off x="7731094" y="3301801"/>
            <a:ext cx="4387664" cy="508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hr-HR" sz="1400" dirty="0"/>
              <a:t>Slika 1. Visina (63m)  i opseg  (5,9m) stabla sekvoje  - 63 m</a:t>
            </a:r>
            <a:endParaRPr lang="en-US" sz="1400" dirty="0"/>
          </a:p>
        </p:txBody>
      </p:sp>
      <p:sp>
        <p:nvSpPr>
          <p:cNvPr id="11" name="Text Placeholder 7">
            <a:extLst>
              <a:ext uri="{FF2B5EF4-FFF2-40B4-BE49-F238E27FC236}">
                <a16:creationId xmlns:a16="http://schemas.microsoft.com/office/drawing/2014/main" id="{803C792E-0CF9-4344-A02A-D8969CF43307}"/>
              </a:ext>
            </a:extLst>
          </p:cNvPr>
          <p:cNvSpPr txBox="1">
            <a:spLocks/>
          </p:cNvSpPr>
          <p:nvPr/>
        </p:nvSpPr>
        <p:spPr>
          <a:xfrm>
            <a:off x="7702379" y="6408618"/>
            <a:ext cx="4547286" cy="44938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buNone/>
            </a:pPr>
            <a:r>
              <a:rPr lang="hr-HR" sz="3700" dirty="0"/>
              <a:t>Slika 2. Centar za posjetitelje u gradskom parku izgrađen kroz projekt </a:t>
            </a:r>
            <a:r>
              <a:rPr lang="en-US" sz="3700" kern="1200" dirty="0"/>
              <a:t>„</a:t>
            </a:r>
            <a:r>
              <a:rPr lang="en-US" sz="3700" kern="1200" dirty="0" err="1"/>
              <a:t>EPIcentar</a:t>
            </a:r>
            <a:r>
              <a:rPr lang="en-US" sz="3700" kern="1200" dirty="0"/>
              <a:t> Sequoia </a:t>
            </a:r>
            <a:r>
              <a:rPr lang="en-US" sz="3700" kern="1200" dirty="0" err="1"/>
              <a:t>Slatina</a:t>
            </a:r>
            <a:r>
              <a:rPr lang="en-US" sz="3700" kern="1200" dirty="0"/>
              <a:t>“ </a:t>
            </a:r>
            <a:endParaRPr lang="hr-HR" sz="3700" dirty="0"/>
          </a:p>
          <a:p>
            <a:pPr marL="0" indent="0">
              <a:buNone/>
            </a:pPr>
            <a:endParaRPr lang="en-US" sz="1400" dirty="0"/>
          </a:p>
        </p:txBody>
      </p:sp>
      <p:pic>
        <p:nvPicPr>
          <p:cNvPr id="10" name="Slika 9">
            <a:extLst>
              <a:ext uri="{FF2B5EF4-FFF2-40B4-BE49-F238E27FC236}">
                <a16:creationId xmlns:a16="http://schemas.microsoft.com/office/drawing/2014/main" id="{5780A09F-9381-4777-80EA-104E949DEC02}"/>
              </a:ext>
            </a:extLst>
          </p:cNvPr>
          <p:cNvPicPr>
            <a:picLocks noChangeAspect="1"/>
          </p:cNvPicPr>
          <p:nvPr/>
        </p:nvPicPr>
        <p:blipFill>
          <a:blip r:embed="rId9"/>
          <a:stretch>
            <a:fillRect/>
          </a:stretch>
        </p:blipFill>
        <p:spPr>
          <a:xfrm>
            <a:off x="9896211" y="1324780"/>
            <a:ext cx="2208511" cy="1906620"/>
          </a:xfrm>
          <a:prstGeom prst="rect">
            <a:avLst/>
          </a:prstGeom>
        </p:spPr>
      </p:pic>
      <p:pic>
        <p:nvPicPr>
          <p:cNvPr id="13" name="Slika 12">
            <a:extLst>
              <a:ext uri="{FF2B5EF4-FFF2-40B4-BE49-F238E27FC236}">
                <a16:creationId xmlns:a16="http://schemas.microsoft.com/office/drawing/2014/main" id="{FCC5A096-672E-42DC-B4BA-80FF6037BA92}"/>
              </a:ext>
            </a:extLst>
          </p:cNvPr>
          <p:cNvPicPr>
            <a:picLocks noChangeAspect="1"/>
          </p:cNvPicPr>
          <p:nvPr/>
        </p:nvPicPr>
        <p:blipFill>
          <a:blip r:embed="rId10"/>
          <a:stretch>
            <a:fillRect/>
          </a:stretch>
        </p:blipFill>
        <p:spPr>
          <a:xfrm>
            <a:off x="7855617" y="3662170"/>
            <a:ext cx="4249105" cy="2639776"/>
          </a:xfrm>
          <a:prstGeom prst="rect">
            <a:avLst/>
          </a:prstGeom>
        </p:spPr>
      </p:pic>
    </p:spTree>
    <p:extLst>
      <p:ext uri="{BB962C8B-B14F-4D97-AF65-F5344CB8AC3E}">
        <p14:creationId xmlns:p14="http://schemas.microsoft.com/office/powerpoint/2010/main" val="162616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9F63FC8A-F61F-4415-8F27-B8D87D307C2D}"/>
              </a:ext>
            </a:extLst>
          </p:cNvPr>
          <p:cNvSpPr>
            <a:spLocks noGrp="1"/>
          </p:cNvSpPr>
          <p:nvPr>
            <p:ph type="body" sz="half" idx="2"/>
          </p:nvPr>
        </p:nvSpPr>
        <p:spPr>
          <a:xfrm>
            <a:off x="313038" y="1299113"/>
            <a:ext cx="4877761" cy="4755698"/>
          </a:xfrm>
        </p:spPr>
        <p:txBody>
          <a:bodyPr>
            <a:normAutofit lnSpcReduction="10000"/>
          </a:bodyPr>
          <a:lstStyle/>
          <a:p>
            <a:pPr marL="0" indent="0" algn="just">
              <a:buNone/>
            </a:pPr>
            <a:r>
              <a:rPr lang="hr-HR" sz="1800" dirty="0"/>
              <a:t>     Kako bi dokazali svrhovitost sadnje sadnice sekvoje mjerili smo količinu ugljika koji se nalazi u sekvoji i u ostalim stablima školskog parka. Na osnovu toga dobili smo podatke koliko je sadnja drveća važna i kako može doprinijeti u borbi protiv klimatskih promjena.</a:t>
            </a:r>
          </a:p>
          <a:p>
            <a:pPr marL="0" indent="0" algn="just">
              <a:buNone/>
            </a:pPr>
            <a:endParaRPr lang="hr-HR" sz="1800" dirty="0"/>
          </a:p>
          <a:p>
            <a:pPr marL="0" indent="0" algn="just">
              <a:buNone/>
            </a:pPr>
            <a:r>
              <a:rPr lang="hr-HR" sz="1800" dirty="0"/>
              <a:t>    Zasadili smo nove sadnice sekvoje kod obaju škola kako bi sekvoju pratili kroz dugi niz godina. </a:t>
            </a:r>
          </a:p>
          <a:p>
            <a:pPr marL="0" indent="0" algn="just">
              <a:buNone/>
            </a:pPr>
            <a:r>
              <a:rPr lang="hr-HR" sz="1800" dirty="0"/>
              <a:t>	</a:t>
            </a:r>
          </a:p>
          <a:p>
            <a:pPr marL="0" indent="0" algn="just">
              <a:buNone/>
            </a:pPr>
            <a:r>
              <a:rPr lang="hr-HR" sz="1800" dirty="0"/>
              <a:t>    Sadnica sekvoje kod OŠ Josipa Kozarca posađena je 13. ožujka 2020. godine i  nalazi se na udaljenosti  100 m od odrasle jedinke stabla sekvoje, dok je sadnica kod OŠ Eugena Kumičića posađena 30 rujna 2020.godine i nalazi se na udaljenosti   1900m.</a:t>
            </a:r>
          </a:p>
          <a:p>
            <a:pPr algn="just"/>
            <a:r>
              <a:rPr lang="hr-HR" sz="1800" dirty="0"/>
              <a:t>	</a:t>
            </a:r>
          </a:p>
          <a:p>
            <a:endParaRPr lang="hr-HR" dirty="0"/>
          </a:p>
        </p:txBody>
      </p:sp>
      <p:sp>
        <p:nvSpPr>
          <p:cNvPr id="9" name="TekstniOkvir 8">
            <a:extLst>
              <a:ext uri="{FF2B5EF4-FFF2-40B4-BE49-F238E27FC236}">
                <a16:creationId xmlns:a16="http://schemas.microsoft.com/office/drawing/2014/main" id="{91E5DC4C-FEE7-4F71-AA0B-13FD5EE53BE6}"/>
              </a:ext>
            </a:extLst>
          </p:cNvPr>
          <p:cNvSpPr txBox="1"/>
          <p:nvPr/>
        </p:nvSpPr>
        <p:spPr>
          <a:xfrm>
            <a:off x="5401962" y="6054811"/>
            <a:ext cx="6790038" cy="573298"/>
          </a:xfrm>
          <a:prstGeom prst="rect">
            <a:avLst/>
          </a:prstGeom>
          <a:noFill/>
        </p:spPr>
        <p:txBody>
          <a:bodyPr wrap="square" rtlCol="0">
            <a:spAutoFit/>
          </a:bodyPr>
          <a:lstStyle/>
          <a:p>
            <a:pPr indent="449580" algn="just">
              <a:lnSpc>
                <a:spcPct val="115000"/>
              </a:lnSpc>
              <a:spcAft>
                <a:spcPts val="1000"/>
              </a:spcAft>
            </a:pPr>
            <a:r>
              <a:rPr lang="hr-HR" sz="1400" dirty="0"/>
              <a:t>Slika 3 . Satelitska snimka odrasle jedinke sekvoje nazvane „Slatinski mamutovac“ i sadnica sekvoje koje se nalaze kod OŠ Eugena Kumičića i OŠ Josipa Kozarca</a:t>
            </a:r>
          </a:p>
        </p:txBody>
      </p:sp>
      <p:pic>
        <p:nvPicPr>
          <p:cNvPr id="8" name="Slika 7" descr="Slika na kojoj se prikazuje karta&#10;&#10;Opis je automatski generiran">
            <a:extLst>
              <a:ext uri="{FF2B5EF4-FFF2-40B4-BE49-F238E27FC236}">
                <a16:creationId xmlns:a16="http://schemas.microsoft.com/office/drawing/2014/main" id="{DA2ABAD4-9FAC-4E48-A8C8-E736381D4C47}"/>
              </a:ext>
            </a:extLst>
          </p:cNvPr>
          <p:cNvPicPr/>
          <p:nvPr/>
        </p:nvPicPr>
        <p:blipFill rotWithShape="1">
          <a:blip r:embed="rId3"/>
          <a:srcRect r="3" b="3647"/>
          <a:stretch/>
        </p:blipFill>
        <p:spPr>
          <a:xfrm>
            <a:off x="5401962" y="964038"/>
            <a:ext cx="6211329" cy="4876800"/>
          </a:xfrm>
          <a:prstGeom prst="rect">
            <a:avLst/>
          </a:prstGeom>
          <a:noFill/>
        </p:spPr>
      </p:pic>
      <p:pic>
        <p:nvPicPr>
          <p:cNvPr id="11" name="Slika 10">
            <a:extLst>
              <a:ext uri="{FF2B5EF4-FFF2-40B4-BE49-F238E27FC236}">
                <a16:creationId xmlns:a16="http://schemas.microsoft.com/office/drawing/2014/main" id="{AF6380BC-15D7-48CD-B99C-417B546165F4}"/>
              </a:ext>
            </a:extLst>
          </p:cNvPr>
          <p:cNvPicPr/>
          <p:nvPr/>
        </p:nvPicPr>
        <p:blipFill>
          <a:blip r:embed="rId4"/>
          <a:stretch>
            <a:fillRect/>
          </a:stretch>
        </p:blipFill>
        <p:spPr>
          <a:xfrm>
            <a:off x="10486768" y="4036541"/>
            <a:ext cx="1227436" cy="1830859"/>
          </a:xfrm>
          <a:prstGeom prst="rect">
            <a:avLst/>
          </a:prstGeom>
        </p:spPr>
      </p:pic>
      <p:pic>
        <p:nvPicPr>
          <p:cNvPr id="12" name="Slika 11">
            <a:extLst>
              <a:ext uri="{FF2B5EF4-FFF2-40B4-BE49-F238E27FC236}">
                <a16:creationId xmlns:a16="http://schemas.microsoft.com/office/drawing/2014/main" id="{004F66DB-8662-4E1A-A6E1-865D8BD18028}"/>
              </a:ext>
            </a:extLst>
          </p:cNvPr>
          <p:cNvPicPr/>
          <p:nvPr/>
        </p:nvPicPr>
        <p:blipFill>
          <a:blip r:embed="rId5"/>
          <a:stretch>
            <a:fillRect/>
          </a:stretch>
        </p:blipFill>
        <p:spPr>
          <a:xfrm>
            <a:off x="5502875" y="990600"/>
            <a:ext cx="1021492" cy="2016211"/>
          </a:xfrm>
          <a:prstGeom prst="rect">
            <a:avLst/>
          </a:prstGeom>
        </p:spPr>
      </p:pic>
      <p:sp>
        <p:nvSpPr>
          <p:cNvPr id="10" name="TekstniOkvir 9">
            <a:extLst>
              <a:ext uri="{FF2B5EF4-FFF2-40B4-BE49-F238E27FC236}">
                <a16:creationId xmlns:a16="http://schemas.microsoft.com/office/drawing/2014/main" id="{40152328-0D61-498E-8713-139CBEAD2073}"/>
              </a:ext>
            </a:extLst>
          </p:cNvPr>
          <p:cNvSpPr txBox="1"/>
          <p:nvPr/>
        </p:nvSpPr>
        <p:spPr>
          <a:xfrm>
            <a:off x="5647038" y="2973859"/>
            <a:ext cx="65" cy="276999"/>
          </a:xfrm>
          <a:prstGeom prst="rect">
            <a:avLst/>
          </a:prstGeom>
          <a:noFill/>
        </p:spPr>
        <p:txBody>
          <a:bodyPr wrap="none" lIns="0" tIns="0" rIns="0" bIns="0" rtlCol="0">
            <a:spAutoFit/>
          </a:bodyPr>
          <a:lstStyle/>
          <a:p>
            <a:endParaRPr lang="hr-HR" dirty="0"/>
          </a:p>
        </p:txBody>
      </p:sp>
      <p:sp>
        <p:nvSpPr>
          <p:cNvPr id="14" name="Strelica: ulijevo 13">
            <a:extLst>
              <a:ext uri="{FF2B5EF4-FFF2-40B4-BE49-F238E27FC236}">
                <a16:creationId xmlns:a16="http://schemas.microsoft.com/office/drawing/2014/main" id="{CFF26DB4-8627-41CD-A0BA-3A6E0200195E}"/>
              </a:ext>
            </a:extLst>
          </p:cNvPr>
          <p:cNvSpPr/>
          <p:nvPr/>
        </p:nvSpPr>
        <p:spPr>
          <a:xfrm rot="21107182">
            <a:off x="6393852" y="2144528"/>
            <a:ext cx="802332" cy="154977"/>
          </a:xfrm>
          <a:prstGeom prst="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Strelica: desno 14">
            <a:extLst>
              <a:ext uri="{FF2B5EF4-FFF2-40B4-BE49-F238E27FC236}">
                <a16:creationId xmlns:a16="http://schemas.microsoft.com/office/drawing/2014/main" id="{65218DEA-1FEF-48BA-A95B-D079AAA2CD01}"/>
              </a:ext>
            </a:extLst>
          </p:cNvPr>
          <p:cNvSpPr/>
          <p:nvPr/>
        </p:nvSpPr>
        <p:spPr>
          <a:xfrm rot="3390677">
            <a:off x="9493187" y="4527317"/>
            <a:ext cx="2049213" cy="177239"/>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6" name="Content Placeholder 4">
            <a:extLst>
              <a:ext uri="{FF2B5EF4-FFF2-40B4-BE49-F238E27FC236}">
                <a16:creationId xmlns:a16="http://schemas.microsoft.com/office/drawing/2014/main" id="{C6D92E29-991F-433E-87B6-43AE394DDCC1}"/>
              </a:ext>
            </a:extLst>
          </p:cNvPr>
          <p:cNvPicPr>
            <a:picLocks noChangeAspect="1"/>
          </p:cNvPicPr>
          <p:nvPr/>
        </p:nvPicPr>
        <p:blipFill>
          <a:blip r:embed="rId6"/>
          <a:stretch>
            <a:fillRect/>
          </a:stretch>
        </p:blipFill>
        <p:spPr>
          <a:xfrm>
            <a:off x="7507746" y="3277056"/>
            <a:ext cx="1347605" cy="2562543"/>
          </a:xfrm>
          <a:prstGeom prst="rect">
            <a:avLst/>
          </a:prstGeom>
        </p:spPr>
      </p:pic>
      <p:sp>
        <p:nvSpPr>
          <p:cNvPr id="18" name="TekstniOkvir 17">
            <a:extLst>
              <a:ext uri="{FF2B5EF4-FFF2-40B4-BE49-F238E27FC236}">
                <a16:creationId xmlns:a16="http://schemas.microsoft.com/office/drawing/2014/main" id="{53A86CEE-1CB0-4474-90DF-D030CDEB2603}"/>
              </a:ext>
            </a:extLst>
          </p:cNvPr>
          <p:cNvSpPr txBox="1"/>
          <p:nvPr/>
        </p:nvSpPr>
        <p:spPr>
          <a:xfrm>
            <a:off x="5947719" y="3250858"/>
            <a:ext cx="1540151" cy="461665"/>
          </a:xfrm>
          <a:prstGeom prst="rect">
            <a:avLst/>
          </a:prstGeom>
          <a:solidFill>
            <a:schemeClr val="bg1"/>
          </a:solidFill>
        </p:spPr>
        <p:txBody>
          <a:bodyPr wrap="square" rtlCol="0">
            <a:spAutoFit/>
          </a:bodyPr>
          <a:lstStyle/>
          <a:p>
            <a:r>
              <a:rPr lang="hr-HR" sz="1200" dirty="0"/>
              <a:t>Sekvoja u gradskom parku</a:t>
            </a:r>
          </a:p>
        </p:txBody>
      </p:sp>
      <p:sp>
        <p:nvSpPr>
          <p:cNvPr id="19" name="Strelica: desno 18">
            <a:extLst>
              <a:ext uri="{FF2B5EF4-FFF2-40B4-BE49-F238E27FC236}">
                <a16:creationId xmlns:a16="http://schemas.microsoft.com/office/drawing/2014/main" id="{EAACC459-5F8E-4B4E-8FF5-228F5D83D06B}"/>
              </a:ext>
            </a:extLst>
          </p:cNvPr>
          <p:cNvSpPr/>
          <p:nvPr/>
        </p:nvSpPr>
        <p:spPr>
          <a:xfrm rot="7667430">
            <a:off x="8288244" y="4026358"/>
            <a:ext cx="1214052" cy="17711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49764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2447-C936-4DE7-A167-FA6F3991357E}"/>
              </a:ext>
            </a:extLst>
          </p:cNvPr>
          <p:cNvSpPr>
            <a:spLocks noGrp="1"/>
          </p:cNvSpPr>
          <p:nvPr>
            <p:ph type="title"/>
          </p:nvPr>
        </p:nvSpPr>
        <p:spPr/>
        <p:txBody>
          <a:bodyPr/>
          <a:lstStyle/>
          <a:p>
            <a:r>
              <a:rPr lang="en-US" b="1" dirty="0" err="1"/>
              <a:t>Istraživačko</a:t>
            </a:r>
            <a:r>
              <a:rPr lang="en-US" b="1" dirty="0"/>
              <a:t> </a:t>
            </a:r>
            <a:r>
              <a:rPr lang="en-US" b="1" dirty="0" err="1"/>
              <a:t>pitanje</a:t>
            </a:r>
            <a:r>
              <a:rPr lang="en-US" b="1" dirty="0"/>
              <a:t> :</a:t>
            </a:r>
            <a:r>
              <a:rPr lang="en-US" dirty="0"/>
              <a:t> </a:t>
            </a:r>
          </a:p>
        </p:txBody>
      </p:sp>
      <p:sp>
        <p:nvSpPr>
          <p:cNvPr id="3" name="Content Placeholder 2">
            <a:extLst>
              <a:ext uri="{FF2B5EF4-FFF2-40B4-BE49-F238E27FC236}">
                <a16:creationId xmlns:a16="http://schemas.microsoft.com/office/drawing/2014/main" id="{62E72E8E-BBBF-41A9-B61F-092491A6A055}"/>
              </a:ext>
            </a:extLst>
          </p:cNvPr>
          <p:cNvSpPr>
            <a:spLocks noGrp="1"/>
          </p:cNvSpPr>
          <p:nvPr>
            <p:ph idx="1"/>
          </p:nvPr>
        </p:nvSpPr>
        <p:spPr>
          <a:xfrm>
            <a:off x="592282" y="1691323"/>
            <a:ext cx="10354013" cy="594678"/>
          </a:xfrm>
        </p:spPr>
        <p:txBody>
          <a:bodyPr/>
          <a:lstStyle/>
          <a:p>
            <a:pPr algn="just"/>
            <a:r>
              <a:rPr lang="hr-HR" sz="2000" dirty="0">
                <a:solidFill>
                  <a:srgbClr val="000000"/>
                </a:solidFill>
                <a:effectLst/>
                <a:latin typeface="Arial" panose="020B0604020202020204" pitchFamily="34" charset="0"/>
                <a:ea typeface="Times New Roman" panose="02020603050405020304" pitchFamily="18" charset="0"/>
              </a:rPr>
              <a:t>Je li sekvoja dobar izbor sadnje u borbi protiv klimatskih promjena?</a:t>
            </a:r>
            <a:endParaRPr lang="hr-HR" sz="2000" dirty="0">
              <a:solidFill>
                <a:srgbClr val="000000"/>
              </a:solidFill>
              <a:effectLst/>
              <a:latin typeface="Times New Roman" panose="02020603050405020304" pitchFamily="18" charset="0"/>
              <a:ea typeface="Times New Roman" panose="02020603050405020304" pitchFamily="18" charset="0"/>
            </a:endParaRPr>
          </a:p>
          <a:p>
            <a:pPr algn="just"/>
            <a:endParaRPr lang="en-US" dirty="0"/>
          </a:p>
        </p:txBody>
      </p:sp>
      <p:sp>
        <p:nvSpPr>
          <p:cNvPr id="5" name="TekstniOkvir 4">
            <a:extLst>
              <a:ext uri="{FF2B5EF4-FFF2-40B4-BE49-F238E27FC236}">
                <a16:creationId xmlns:a16="http://schemas.microsoft.com/office/drawing/2014/main" id="{77FB862A-CFA4-4FB6-8CB7-B1651D34871F}"/>
              </a:ext>
            </a:extLst>
          </p:cNvPr>
          <p:cNvSpPr txBox="1"/>
          <p:nvPr/>
        </p:nvSpPr>
        <p:spPr>
          <a:xfrm>
            <a:off x="592282" y="3335482"/>
            <a:ext cx="11021290" cy="2431756"/>
          </a:xfrm>
          <a:prstGeom prst="rect">
            <a:avLst/>
          </a:prstGeom>
          <a:noFill/>
        </p:spPr>
        <p:txBody>
          <a:bodyPr wrap="square">
            <a:spAutoFit/>
          </a:bodyPr>
          <a:lstStyle/>
          <a:p>
            <a:pPr marL="228600" lvl="0" indent="-228600" algn="just">
              <a:lnSpc>
                <a:spcPct val="90000"/>
              </a:lnSpc>
              <a:spcBef>
                <a:spcPts val="1000"/>
              </a:spcBef>
              <a:buFont typeface="Wingdings 2" pitchFamily="18" charset="2"/>
              <a:buChar char=""/>
            </a:pPr>
            <a:r>
              <a:rPr lang="hr-HR" sz="2000" dirty="0">
                <a:solidFill>
                  <a:srgbClr val="000000"/>
                </a:solidFill>
                <a:latin typeface="Arial" panose="020B0604020202020204" pitchFamily="34" charset="0"/>
              </a:rPr>
              <a:t>Sadnice sekvoje uspjet će se održati i narasti kao i stara sekvoja u gradskom parku te na taj način primati velike količine ugljika u  borbi se protiv klimatskih promjena.</a:t>
            </a:r>
          </a:p>
          <a:p>
            <a:pPr marL="228600" lvl="0" indent="-228600" algn="just">
              <a:lnSpc>
                <a:spcPct val="90000"/>
              </a:lnSpc>
              <a:spcBef>
                <a:spcPts val="1000"/>
              </a:spcBef>
              <a:buFont typeface="Wingdings 2" pitchFamily="18" charset="2"/>
              <a:buChar char=""/>
            </a:pPr>
            <a:endParaRPr lang="hr-HR" sz="2000" dirty="0">
              <a:solidFill>
                <a:srgbClr val="000000"/>
              </a:solidFill>
              <a:latin typeface="Arial" panose="020B0604020202020204" pitchFamily="34" charset="0"/>
            </a:endParaRPr>
          </a:p>
          <a:p>
            <a:pPr marL="228600" lvl="0" indent="-228600" algn="just">
              <a:lnSpc>
                <a:spcPct val="90000"/>
              </a:lnSpc>
              <a:spcBef>
                <a:spcPts val="1000"/>
              </a:spcBef>
              <a:spcAft>
                <a:spcPts val="1000"/>
              </a:spcAft>
              <a:buFont typeface="Wingdings 2" pitchFamily="18" charset="2"/>
              <a:buChar char=""/>
            </a:pPr>
            <a:r>
              <a:rPr lang="hr-HR" sz="2000" dirty="0">
                <a:solidFill>
                  <a:srgbClr val="000000"/>
                </a:solidFill>
                <a:latin typeface="Arial" panose="020B0604020202020204" pitchFamily="34" charset="0"/>
              </a:rPr>
              <a:t>Uvjeti uzgoja sadnica sekvoje nisu isti kao na njezinom prirodnom staništu, ali pokušali smo  pronaći mjesto u školskom okolišu  tako što smo napravili analizu tla i usporedili s karakteristikama tla kod starog stabla sekvoje. </a:t>
            </a:r>
          </a:p>
          <a:p>
            <a:pPr algn="just">
              <a:lnSpc>
                <a:spcPct val="115000"/>
              </a:lnSpc>
              <a:spcAft>
                <a:spcPts val="1000"/>
              </a:spcAft>
            </a:pPr>
            <a:r>
              <a:rPr lang="hr-HR" sz="1800" dirty="0">
                <a:solidFill>
                  <a:srgbClr val="000000"/>
                </a:solidFill>
                <a:effectLst/>
                <a:latin typeface="Arial" panose="020B0604020202020204" pitchFamily="34" charset="0"/>
                <a:ea typeface="Times New Roman" panose="02020603050405020304" pitchFamily="18" charset="0"/>
              </a:rPr>
              <a:t> </a:t>
            </a:r>
            <a:endParaRPr lang="hr-HR" sz="2000" dirty="0">
              <a:solidFill>
                <a:srgbClr val="000000"/>
              </a:solidFill>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E113ADC4-45F8-4DF7-A6AA-03098434A536}"/>
              </a:ext>
            </a:extLst>
          </p:cNvPr>
          <p:cNvSpPr txBox="1">
            <a:spLocks/>
          </p:cNvSpPr>
          <p:nvPr/>
        </p:nvSpPr>
        <p:spPr>
          <a:xfrm>
            <a:off x="838200" y="198866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Hipoteze :</a:t>
            </a:r>
            <a:r>
              <a:rPr lang="en-US"/>
              <a:t> </a:t>
            </a:r>
            <a:endParaRPr lang="en-US" dirty="0"/>
          </a:p>
        </p:txBody>
      </p:sp>
    </p:spTree>
    <p:extLst>
      <p:ext uri="{BB962C8B-B14F-4D97-AF65-F5344CB8AC3E}">
        <p14:creationId xmlns:p14="http://schemas.microsoft.com/office/powerpoint/2010/main" val="425290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681C-5AF9-4AE3-BBC4-E29A0DD72FB7}"/>
              </a:ext>
            </a:extLst>
          </p:cNvPr>
          <p:cNvSpPr>
            <a:spLocks noGrp="1"/>
          </p:cNvSpPr>
          <p:nvPr>
            <p:ph type="title"/>
          </p:nvPr>
        </p:nvSpPr>
        <p:spPr/>
        <p:txBody>
          <a:bodyPr/>
          <a:lstStyle/>
          <a:p>
            <a:r>
              <a:rPr lang="en-US" b="1" dirty="0" err="1"/>
              <a:t>Metode</a:t>
            </a:r>
            <a:r>
              <a:rPr lang="en-US" b="1" dirty="0"/>
              <a:t> </a:t>
            </a:r>
            <a:r>
              <a:rPr lang="en-US" b="1" dirty="0" err="1"/>
              <a:t>istraživanja</a:t>
            </a:r>
            <a:r>
              <a:rPr lang="en-US" b="1" dirty="0"/>
              <a:t>:</a:t>
            </a:r>
            <a:r>
              <a:rPr lang="en-US" dirty="0"/>
              <a:t> </a:t>
            </a:r>
          </a:p>
        </p:txBody>
      </p:sp>
      <p:sp>
        <p:nvSpPr>
          <p:cNvPr id="3" name="Content Placeholder 2">
            <a:extLst>
              <a:ext uri="{FF2B5EF4-FFF2-40B4-BE49-F238E27FC236}">
                <a16:creationId xmlns:a16="http://schemas.microsoft.com/office/drawing/2014/main" id="{0E124145-6695-4881-9845-E40F23CB7215}"/>
              </a:ext>
            </a:extLst>
          </p:cNvPr>
          <p:cNvSpPr>
            <a:spLocks noGrp="1"/>
          </p:cNvSpPr>
          <p:nvPr>
            <p:ph idx="1"/>
          </p:nvPr>
        </p:nvSpPr>
        <p:spPr/>
        <p:txBody>
          <a:bodyPr/>
          <a:lstStyle/>
          <a:p>
            <a:pPr indent="449580" algn="just">
              <a:lnSpc>
                <a:spcPct val="115000"/>
              </a:lnSpc>
              <a:spcAft>
                <a:spcPts val="1000"/>
              </a:spcAft>
            </a:pPr>
            <a:r>
              <a:rPr lang="hr-HR" sz="1800" dirty="0">
                <a:solidFill>
                  <a:srgbClr val="000000"/>
                </a:solidFill>
                <a:effectLst/>
                <a:latin typeface="Arial" panose="020B0604020202020204" pitchFamily="34" charset="0"/>
                <a:ea typeface="Times New Roman" panose="02020603050405020304" pitchFamily="18" charset="0"/>
              </a:rPr>
              <a:t>Odlučili smo pratiti temperaturu zraka, tlak zraka, vlažnost zraka i količinu oborina te temperaturu tla na 5 i 10 cm u vremenskom periodu dva mjeseca  od 1.2. do 1.4.2021.g.Odabrali smo taj vremenski period jer smo istraživanjem saznali da se oprašivanje sekvoje upravo događa pred kraj zime i u rano proljeće, a češeri sazrijevaju 8-9 mjeseci poslije.</a:t>
            </a:r>
            <a:endParaRPr lang="hr-HR" sz="1800" dirty="0">
              <a:solidFill>
                <a:srgbClr val="000000"/>
              </a:solidFill>
              <a:effectLst/>
              <a:latin typeface="Times New Roman" panose="02020603050405020304" pitchFamily="18" charset="0"/>
              <a:ea typeface="Times New Roman" panose="02020603050405020304" pitchFamily="18" charset="0"/>
            </a:endParaRPr>
          </a:p>
          <a:p>
            <a:pPr indent="449580" algn="just">
              <a:lnSpc>
                <a:spcPct val="115000"/>
              </a:lnSpc>
              <a:spcAft>
                <a:spcPts val="1000"/>
              </a:spcAft>
            </a:pPr>
            <a:r>
              <a:rPr lang="hr-HR" sz="1800" dirty="0">
                <a:solidFill>
                  <a:srgbClr val="000000"/>
                </a:solidFill>
                <a:effectLst/>
                <a:latin typeface="Arial" panose="020B0604020202020204" pitchFamily="34" charset="0"/>
                <a:ea typeface="Times New Roman" panose="02020603050405020304" pitchFamily="18" charset="0"/>
              </a:rPr>
              <a:t>Drugi dio istraživanja odnosi se </a:t>
            </a:r>
            <a:r>
              <a:rPr lang="hr-HR" sz="1800" dirty="0">
                <a:solidFill>
                  <a:srgbClr val="000000"/>
                </a:solidFill>
                <a:latin typeface="Arial" panose="020B0604020202020204" pitchFamily="34" charset="0"/>
                <a:ea typeface="Times New Roman" panose="02020603050405020304" pitchFamily="18" charset="0"/>
              </a:rPr>
              <a:t>na utvrđivanje  </a:t>
            </a:r>
            <a:r>
              <a:rPr lang="hr-HR" sz="1800" dirty="0">
                <a:solidFill>
                  <a:srgbClr val="000000"/>
                </a:solidFill>
                <a:effectLst/>
                <a:latin typeface="Arial" panose="020B0604020202020204" pitchFamily="34" charset="0"/>
                <a:ea typeface="Times New Roman" panose="02020603050405020304" pitchFamily="18" charset="0"/>
              </a:rPr>
              <a:t>razine efektivne dobrobiti odrasle jedinke </a:t>
            </a:r>
            <a:r>
              <a:rPr lang="hr-HR" sz="1800" dirty="0">
                <a:solidFill>
                  <a:srgbClr val="000000"/>
                </a:solidFill>
                <a:latin typeface="Arial" panose="020B0604020202020204" pitchFamily="34" charset="0"/>
                <a:ea typeface="Times New Roman" panose="02020603050405020304" pitchFamily="18" charset="0"/>
              </a:rPr>
              <a:t>i </a:t>
            </a:r>
            <a:r>
              <a:rPr lang="hr-HR" sz="1800" dirty="0">
                <a:solidFill>
                  <a:srgbClr val="000000"/>
                </a:solidFill>
                <a:effectLst/>
                <a:latin typeface="Arial" panose="020B0604020202020204" pitchFamily="34" charset="0"/>
                <a:ea typeface="Times New Roman" panose="02020603050405020304" pitchFamily="18" charset="0"/>
              </a:rPr>
              <a:t>na smanjenje učinka klimatskih promjena i posljedica koje izazivaju u urbanom prostoru. To ćemo učiniti izračunavanjem količine ugljika u svim stablima školskog parka kako bi došli do podataka je li sekvoja dobar izbor sadnje u borbi protiv klimatskih promjena.</a:t>
            </a:r>
            <a:endParaRPr lang="hr-HR"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9000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a:extLst>
              <a:ext uri="{FF2B5EF4-FFF2-40B4-BE49-F238E27FC236}">
                <a16:creationId xmlns:a16="http://schemas.microsoft.com/office/drawing/2014/main" id="{094C4829-235D-48B2-A781-5009BAC3A899}"/>
              </a:ext>
            </a:extLst>
          </p:cNvPr>
          <p:cNvPicPr>
            <a:picLocks noChangeAspect="1"/>
          </p:cNvPicPr>
          <p:nvPr/>
        </p:nvPicPr>
        <p:blipFill>
          <a:blip r:embed="rId3"/>
          <a:stretch>
            <a:fillRect/>
          </a:stretch>
        </p:blipFill>
        <p:spPr>
          <a:xfrm>
            <a:off x="8049503" y="4025809"/>
            <a:ext cx="3362881" cy="2712948"/>
          </a:xfrm>
          <a:prstGeom prst="rect">
            <a:avLst/>
          </a:prstGeom>
        </p:spPr>
      </p:pic>
      <p:sp>
        <p:nvSpPr>
          <p:cNvPr id="2" name="Title 1">
            <a:extLst>
              <a:ext uri="{FF2B5EF4-FFF2-40B4-BE49-F238E27FC236}">
                <a16:creationId xmlns:a16="http://schemas.microsoft.com/office/drawing/2014/main" id="{351E80EB-BC24-40CC-98B4-F6F9639459BD}"/>
              </a:ext>
            </a:extLst>
          </p:cNvPr>
          <p:cNvSpPr>
            <a:spLocks noGrp="1"/>
          </p:cNvSpPr>
          <p:nvPr>
            <p:ph type="title"/>
          </p:nvPr>
        </p:nvSpPr>
        <p:spPr/>
        <p:txBody>
          <a:bodyPr/>
          <a:lstStyle/>
          <a:p>
            <a:r>
              <a:rPr lang="hr-HR" b="1" dirty="0"/>
              <a:t>Prikaz rezultata mjerenja</a:t>
            </a:r>
            <a:endParaRPr lang="en-US" b="1" dirty="0"/>
          </a:p>
        </p:txBody>
      </p:sp>
      <p:sp>
        <p:nvSpPr>
          <p:cNvPr id="3" name="Content Placeholder 2">
            <a:extLst>
              <a:ext uri="{FF2B5EF4-FFF2-40B4-BE49-F238E27FC236}">
                <a16:creationId xmlns:a16="http://schemas.microsoft.com/office/drawing/2014/main" id="{358DCBE3-F3BE-4AE6-9F33-CA9485189365}"/>
              </a:ext>
            </a:extLst>
          </p:cNvPr>
          <p:cNvSpPr>
            <a:spLocks noGrp="1"/>
          </p:cNvSpPr>
          <p:nvPr>
            <p:ph idx="1"/>
          </p:nvPr>
        </p:nvSpPr>
        <p:spPr>
          <a:xfrm>
            <a:off x="502508" y="1540476"/>
            <a:ext cx="10858219" cy="4639661"/>
          </a:xfrm>
        </p:spPr>
        <p:txBody>
          <a:bodyPr>
            <a:normAutofit/>
          </a:bodyPr>
          <a:lstStyle/>
          <a:p>
            <a:pPr marL="0" lvl="0" indent="0" algn="just">
              <a:lnSpc>
                <a:spcPct val="115000"/>
              </a:lnSpc>
              <a:spcBef>
                <a:spcPts val="600"/>
              </a:spcBef>
              <a:spcAft>
                <a:spcPts val="600"/>
              </a:spcAft>
              <a:buNone/>
            </a:pPr>
            <a:r>
              <a:rPr lang="hr-HR" sz="1800" b="1" dirty="0">
                <a:solidFill>
                  <a:srgbClr val="000000"/>
                </a:solidFill>
                <a:effectLst/>
                <a:latin typeface="Arial" panose="020B0604020202020204" pitchFamily="34" charset="0"/>
                <a:ea typeface="Times New Roman" panose="02020603050405020304" pitchFamily="18" charset="0"/>
              </a:rPr>
              <a:t>   1. Opći podaci o Sekvoji:</a:t>
            </a:r>
            <a:endParaRPr lang="hr-HR" sz="1800" dirty="0">
              <a:solidFill>
                <a:srgbClr val="000000"/>
              </a:solidFill>
              <a:effectLst/>
              <a:latin typeface="Times New Roman" panose="02020603050405020304" pitchFamily="18" charset="0"/>
              <a:ea typeface="Times New Roman" panose="02020603050405020304" pitchFamily="18" charset="0"/>
            </a:endParaRPr>
          </a:p>
          <a:p>
            <a:pPr indent="0" algn="just">
              <a:lnSpc>
                <a:spcPct val="115000"/>
              </a:lnSpc>
              <a:spcAft>
                <a:spcPts val="1000"/>
              </a:spcAft>
              <a:buNone/>
            </a:pPr>
            <a:r>
              <a:rPr lang="hr-HR" sz="1800" dirty="0">
                <a:solidFill>
                  <a:srgbClr val="000000"/>
                </a:solidFill>
                <a:effectLst/>
                <a:latin typeface="Arial" panose="020B0604020202020204" pitchFamily="34" charset="0"/>
                <a:ea typeface="Times New Roman" panose="02020603050405020304" pitchFamily="18" charset="0"/>
              </a:rPr>
              <a:t> </a:t>
            </a:r>
            <a:r>
              <a:rPr lang="hr-HR" sz="1800" dirty="0">
                <a:solidFill>
                  <a:srgbClr val="000000"/>
                </a:solidFill>
                <a:latin typeface="Times New Roman" panose="02020603050405020304" pitchFamily="18" charset="0"/>
                <a:ea typeface="Times New Roman" panose="02020603050405020304" pitchFamily="18" charset="0"/>
              </a:rPr>
              <a:t>	</a:t>
            </a:r>
            <a:r>
              <a:rPr lang="hr-HR" sz="1800" dirty="0">
                <a:effectLst/>
                <a:latin typeface="Arial" panose="020B0604020202020204" pitchFamily="34" charset="0"/>
                <a:ea typeface="Times New Roman" panose="02020603050405020304" pitchFamily="18" charset="0"/>
              </a:rPr>
              <a:t>Sekvoja je vrsta drveća iz porodice </a:t>
            </a:r>
            <a:r>
              <a:rPr lang="hr-HR" sz="1800" i="1" dirty="0" err="1">
                <a:effectLst/>
                <a:latin typeface="Arial" panose="020B0604020202020204" pitchFamily="34" charset="0"/>
                <a:ea typeface="Times New Roman" panose="02020603050405020304" pitchFamily="18" charset="0"/>
              </a:rPr>
              <a:t>Taxodiaceae</a:t>
            </a:r>
            <a:r>
              <a:rPr lang="hr-HR" sz="1800" i="1" dirty="0">
                <a:effectLst/>
                <a:latin typeface="Arial" panose="020B0604020202020204" pitchFamily="34" charset="0"/>
                <a:ea typeface="Times New Roman" panose="02020603050405020304" pitchFamily="18" charset="0"/>
              </a:rPr>
              <a:t>. </a:t>
            </a:r>
            <a:r>
              <a:rPr lang="hr-HR" sz="1800" dirty="0">
                <a:effectLst/>
                <a:latin typeface="Arial" panose="020B0604020202020204" pitchFamily="34" charset="0"/>
                <a:ea typeface="Times New Roman" panose="02020603050405020304" pitchFamily="18" charset="0"/>
              </a:rPr>
              <a:t>Uglavnom raste u Sjevernoj Americi, na zapadnim obroncima Sierra Nevade u Kaliforniji. Odgovara joj umjereno topla klima, područja s dosta oborina i bogato tlo. Ne tolerira onečišćenje. Kora je debela do 30 </a:t>
            </a:r>
            <a:r>
              <a:rPr lang="hr-HR" sz="1800" dirty="0">
                <a:latin typeface="Arial" panose="020B0604020202020204" pitchFamily="34" charset="0"/>
                <a:ea typeface="Times New Roman" panose="02020603050405020304" pitchFamily="18" charset="0"/>
              </a:rPr>
              <a:t>cm</a:t>
            </a:r>
            <a:r>
              <a:rPr lang="hr-HR" sz="1800" dirty="0">
                <a:effectLst/>
                <a:latin typeface="Arial" panose="020B0604020202020204" pitchFamily="34" charset="0"/>
                <a:ea typeface="Times New Roman" panose="02020603050405020304" pitchFamily="18" charset="0"/>
              </a:rPr>
              <a:t> i prilično mekana, vlaknasta jarko crveno-smeđe </a:t>
            </a:r>
            <a:r>
              <a:rPr lang="hr-HR" sz="1800" dirty="0">
                <a:latin typeface="Arial" panose="020B0604020202020204" pitchFamily="34" charset="0"/>
                <a:ea typeface="Times New Roman" panose="02020603050405020304" pitchFamily="18" charset="0"/>
              </a:rPr>
              <a:t>boje</a:t>
            </a:r>
            <a:r>
              <a:rPr lang="hr-HR" sz="1800" dirty="0">
                <a:effectLst/>
                <a:latin typeface="Arial" panose="020B0604020202020204" pitchFamily="34" charset="0"/>
                <a:ea typeface="Times New Roman" panose="02020603050405020304" pitchFamily="18" charset="0"/>
              </a:rPr>
              <a:t>, kada je starija tamni. </a:t>
            </a:r>
            <a:r>
              <a:rPr lang="hr-HR" sz="1800" dirty="0">
                <a:latin typeface="Arial" panose="020B0604020202020204" pitchFamily="34" charset="0"/>
                <a:ea typeface="Times New Roman" panose="02020603050405020304" pitchFamily="18" charset="0"/>
              </a:rPr>
              <a:t>Korijenski sustav</a:t>
            </a:r>
            <a:r>
              <a:rPr lang="hr-HR" sz="1800" dirty="0">
                <a:effectLst/>
                <a:latin typeface="Arial" panose="020B0604020202020204" pitchFamily="34" charset="0"/>
                <a:ea typeface="Times New Roman" panose="02020603050405020304" pitchFamily="18" charset="0"/>
              </a:rPr>
              <a:t> sastoji se od plitkog i širokog bočnog korijenja. </a:t>
            </a:r>
            <a:r>
              <a:rPr lang="hr-HR" sz="1800" dirty="0">
                <a:latin typeface="Arial" panose="020B0604020202020204" pitchFamily="34" charset="0"/>
                <a:ea typeface="Times New Roman" panose="02020603050405020304" pitchFamily="18" charset="0"/>
              </a:rPr>
              <a:t>Listovi </a:t>
            </a:r>
            <a:r>
              <a:rPr lang="hr-HR" sz="1800" dirty="0">
                <a:effectLst/>
                <a:latin typeface="Arial" panose="020B0604020202020204" pitchFamily="34" charset="0"/>
                <a:ea typeface="Times New Roman" panose="02020603050405020304" pitchFamily="18" charset="0"/>
              </a:rPr>
              <a:t>su igličasti, dugi 15-25 </a:t>
            </a:r>
            <a:r>
              <a:rPr lang="hr-HR" sz="1800" dirty="0">
                <a:latin typeface="Arial" panose="020B0604020202020204" pitchFamily="34" charset="0"/>
                <a:ea typeface="Times New Roman" panose="02020603050405020304" pitchFamily="18" charset="0"/>
              </a:rPr>
              <a:t>mm</a:t>
            </a:r>
            <a:r>
              <a:rPr lang="hr-HR" sz="1800" dirty="0">
                <a:effectLst/>
                <a:latin typeface="Arial" panose="020B0604020202020204" pitchFamily="34" charset="0"/>
                <a:ea typeface="Times New Roman" panose="02020603050405020304" pitchFamily="18" charset="0"/>
              </a:rPr>
              <a:t> i tamnozelene boje. </a:t>
            </a:r>
            <a:r>
              <a:rPr lang="hr-HR" sz="1800" dirty="0">
                <a:latin typeface="Arial" panose="020B0604020202020204" pitchFamily="34" charset="0"/>
                <a:ea typeface="Times New Roman" panose="02020603050405020304" pitchFamily="18" charset="0"/>
              </a:rPr>
              <a:t>Češer</a:t>
            </a:r>
            <a:r>
              <a:rPr lang="hr-HR" sz="1800" dirty="0">
                <a:effectLst/>
                <a:latin typeface="Arial" panose="020B0604020202020204" pitchFamily="34" charset="0"/>
                <a:ea typeface="Times New Roman" panose="02020603050405020304" pitchFamily="18" charset="0"/>
              </a:rPr>
              <a:t> je jajolik, dug 15 - 32 mm. </a:t>
            </a:r>
            <a:r>
              <a:rPr lang="hr-HR" sz="1800" dirty="0">
                <a:latin typeface="Arial" panose="020B0604020202020204" pitchFamily="34" charset="0"/>
                <a:ea typeface="Times New Roman" panose="02020603050405020304" pitchFamily="18" charset="0"/>
              </a:rPr>
              <a:t>Oprašivanje</a:t>
            </a:r>
            <a:r>
              <a:rPr lang="hr-HR" sz="1800" dirty="0">
                <a:effectLst/>
                <a:latin typeface="Arial" panose="020B0604020202020204" pitchFamily="34" charset="0"/>
                <a:ea typeface="Times New Roman" panose="02020603050405020304" pitchFamily="18" charset="0"/>
              </a:rPr>
              <a:t> se događa </a:t>
            </a:r>
            <a:r>
              <a:rPr lang="hr-HR" sz="1800" dirty="0">
                <a:latin typeface="Arial" panose="020B0604020202020204" pitchFamily="34" charset="0"/>
                <a:ea typeface="Times New Roman" panose="02020603050405020304" pitchFamily="18" charset="0"/>
              </a:rPr>
              <a:t>zimi</a:t>
            </a:r>
            <a:r>
              <a:rPr lang="hr-HR" sz="1800" dirty="0">
                <a:effectLst/>
                <a:latin typeface="Arial" panose="020B0604020202020204" pitchFamily="34" charset="0"/>
                <a:ea typeface="Times New Roman" panose="02020603050405020304" pitchFamily="18" charset="0"/>
              </a:rPr>
              <a:t>, a češeri sazrijevaju oko 8-9 mjeseci poslije.</a:t>
            </a:r>
          </a:p>
        </p:txBody>
      </p:sp>
      <p:pic>
        <p:nvPicPr>
          <p:cNvPr id="7" name="Slika 6">
            <a:extLst>
              <a:ext uri="{FF2B5EF4-FFF2-40B4-BE49-F238E27FC236}">
                <a16:creationId xmlns:a16="http://schemas.microsoft.com/office/drawing/2014/main" id="{E18C2B38-C895-4238-878F-4CA3B61D2775}"/>
              </a:ext>
            </a:extLst>
          </p:cNvPr>
          <p:cNvPicPr>
            <a:picLocks noChangeAspect="1"/>
          </p:cNvPicPr>
          <p:nvPr/>
        </p:nvPicPr>
        <p:blipFill>
          <a:blip r:embed="rId4"/>
          <a:stretch>
            <a:fillRect/>
          </a:stretch>
        </p:blipFill>
        <p:spPr>
          <a:xfrm>
            <a:off x="517315" y="4025809"/>
            <a:ext cx="3681426" cy="2722068"/>
          </a:xfrm>
          <a:prstGeom prst="rect">
            <a:avLst/>
          </a:prstGeom>
        </p:spPr>
      </p:pic>
      <p:pic>
        <p:nvPicPr>
          <p:cNvPr id="9" name="Slika 8">
            <a:extLst>
              <a:ext uri="{FF2B5EF4-FFF2-40B4-BE49-F238E27FC236}">
                <a16:creationId xmlns:a16="http://schemas.microsoft.com/office/drawing/2014/main" id="{58E03322-96DA-412D-9AF6-3DB415FCC713}"/>
              </a:ext>
            </a:extLst>
          </p:cNvPr>
          <p:cNvPicPr>
            <a:picLocks noChangeAspect="1"/>
          </p:cNvPicPr>
          <p:nvPr/>
        </p:nvPicPr>
        <p:blipFill>
          <a:blip r:embed="rId5"/>
          <a:stretch>
            <a:fillRect/>
          </a:stretch>
        </p:blipFill>
        <p:spPr>
          <a:xfrm>
            <a:off x="4213549" y="4016689"/>
            <a:ext cx="3835954" cy="2722068"/>
          </a:xfrm>
          <a:prstGeom prst="rect">
            <a:avLst/>
          </a:prstGeom>
        </p:spPr>
      </p:pic>
      <p:sp>
        <p:nvSpPr>
          <p:cNvPr id="15" name="TekstniOkvir 14">
            <a:extLst>
              <a:ext uri="{FF2B5EF4-FFF2-40B4-BE49-F238E27FC236}">
                <a16:creationId xmlns:a16="http://schemas.microsoft.com/office/drawing/2014/main" id="{EC34AD3D-54E5-4F3E-8169-5D006A815EE0}"/>
              </a:ext>
            </a:extLst>
          </p:cNvPr>
          <p:cNvSpPr txBox="1"/>
          <p:nvPr/>
        </p:nvSpPr>
        <p:spPr>
          <a:xfrm>
            <a:off x="3826423" y="6404082"/>
            <a:ext cx="4539154" cy="369332"/>
          </a:xfrm>
          <a:prstGeom prst="rect">
            <a:avLst/>
          </a:prstGeom>
          <a:solidFill>
            <a:schemeClr val="bg1"/>
          </a:solidFill>
        </p:spPr>
        <p:txBody>
          <a:bodyPr wrap="square" rtlCol="0">
            <a:spAutoFit/>
          </a:bodyPr>
          <a:lstStyle/>
          <a:p>
            <a:r>
              <a:rPr lang="hr-HR" dirty="0"/>
              <a:t>Slika 4. Kora, </a:t>
            </a:r>
            <a:r>
              <a:rPr lang="hr-HR" sz="1600" dirty="0"/>
              <a:t>listovi</a:t>
            </a:r>
            <a:r>
              <a:rPr lang="hr-HR" dirty="0"/>
              <a:t>, češeri i sjemenke sekvoje</a:t>
            </a:r>
          </a:p>
        </p:txBody>
      </p:sp>
    </p:spTree>
    <p:extLst>
      <p:ext uri="{BB962C8B-B14F-4D97-AF65-F5344CB8AC3E}">
        <p14:creationId xmlns:p14="http://schemas.microsoft.com/office/powerpoint/2010/main" val="5980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9E81D7E-8784-4B99-8026-8F386BCDEEA4}"/>
              </a:ext>
            </a:extLst>
          </p:cNvPr>
          <p:cNvSpPr>
            <a:spLocks noGrp="1"/>
          </p:cNvSpPr>
          <p:nvPr>
            <p:ph type="title"/>
          </p:nvPr>
        </p:nvSpPr>
        <p:spPr>
          <a:xfrm>
            <a:off x="845127" y="662142"/>
            <a:ext cx="10515600" cy="725757"/>
          </a:xfrm>
        </p:spPr>
        <p:txBody>
          <a:bodyPr anchor="ctr">
            <a:normAutofit/>
          </a:bodyPr>
          <a:lstStyle/>
          <a:p>
            <a:r>
              <a:rPr lang="hr-HR" sz="1800" b="1" dirty="0">
                <a:solidFill>
                  <a:srgbClr val="000000"/>
                </a:solidFill>
                <a:latin typeface="Arial" panose="020B0604020202020204" pitchFamily="34" charset="0"/>
                <a:cs typeface="+mn-cs"/>
              </a:rPr>
              <a:t>2.  Analiza rezultata uzoraka tla, mjerenja temperature zraka, vlage u zraku i količine oborina</a:t>
            </a:r>
            <a:br>
              <a:rPr lang="hr-HR" sz="1100" b="1" dirty="0">
                <a:solidFill>
                  <a:srgbClr val="000000"/>
                </a:solidFill>
                <a:latin typeface="Arial" panose="020B0604020202020204" pitchFamily="34" charset="0"/>
              </a:rPr>
            </a:br>
            <a:endParaRPr lang="hr-HR" sz="1100" dirty="0">
              <a:effectLst/>
            </a:endParaRPr>
          </a:p>
        </p:txBody>
      </p:sp>
      <p:graphicFrame>
        <p:nvGraphicFramePr>
          <p:cNvPr id="4" name="Tablica 3">
            <a:extLst>
              <a:ext uri="{FF2B5EF4-FFF2-40B4-BE49-F238E27FC236}">
                <a16:creationId xmlns:a16="http://schemas.microsoft.com/office/drawing/2014/main" id="{4BED942C-3827-4B42-B69D-496AAA875AFE}"/>
              </a:ext>
            </a:extLst>
          </p:cNvPr>
          <p:cNvGraphicFramePr>
            <a:graphicFrameLocks noGrp="1"/>
          </p:cNvGraphicFramePr>
          <p:nvPr>
            <p:extLst>
              <p:ext uri="{D42A27DB-BD31-4B8C-83A1-F6EECF244321}">
                <p14:modId xmlns:p14="http://schemas.microsoft.com/office/powerpoint/2010/main" val="1380813736"/>
              </p:ext>
            </p:extLst>
          </p:nvPr>
        </p:nvGraphicFramePr>
        <p:xfrm>
          <a:off x="831274" y="1441622"/>
          <a:ext cx="5561288" cy="4324861"/>
        </p:xfrm>
        <a:graphic>
          <a:graphicData uri="http://schemas.openxmlformats.org/drawingml/2006/table">
            <a:tbl>
              <a:tblPr firstRow="1" firstCol="1" bandRow="1">
                <a:solidFill>
                  <a:srgbClr val="F2F2F2">
                    <a:alpha val="30196"/>
                  </a:srgbClr>
                </a:solidFill>
                <a:tableStyleId>{5C22544A-7EE6-4342-B048-85BDC9FD1C3A}</a:tableStyleId>
              </a:tblPr>
              <a:tblGrid>
                <a:gridCol w="2326373">
                  <a:extLst>
                    <a:ext uri="{9D8B030D-6E8A-4147-A177-3AD203B41FA5}">
                      <a16:colId xmlns:a16="http://schemas.microsoft.com/office/drawing/2014/main" val="3835140415"/>
                    </a:ext>
                  </a:extLst>
                </a:gridCol>
                <a:gridCol w="1220697">
                  <a:extLst>
                    <a:ext uri="{9D8B030D-6E8A-4147-A177-3AD203B41FA5}">
                      <a16:colId xmlns:a16="http://schemas.microsoft.com/office/drawing/2014/main" val="3088909040"/>
                    </a:ext>
                  </a:extLst>
                </a:gridCol>
                <a:gridCol w="2014218">
                  <a:extLst>
                    <a:ext uri="{9D8B030D-6E8A-4147-A177-3AD203B41FA5}">
                      <a16:colId xmlns:a16="http://schemas.microsoft.com/office/drawing/2014/main" val="2703424660"/>
                    </a:ext>
                  </a:extLst>
                </a:gridCol>
              </a:tblGrid>
              <a:tr h="435134">
                <a:tc>
                  <a:txBody>
                    <a:bodyPr/>
                    <a:lstStyle/>
                    <a:p>
                      <a:pPr algn="just">
                        <a:lnSpc>
                          <a:spcPct val="115000"/>
                        </a:lnSpc>
                        <a:spcBef>
                          <a:spcPts val="600"/>
                        </a:spcBef>
                        <a:spcAft>
                          <a:spcPts val="600"/>
                        </a:spcAft>
                      </a:pPr>
                      <a:r>
                        <a:rPr lang="hr-HR" sz="1400" b="0" cap="none" spc="0">
                          <a:solidFill>
                            <a:schemeClr val="bg1"/>
                          </a:solidFill>
                          <a:effectLst/>
                        </a:rPr>
                        <a:t>Uzorak tla</a:t>
                      </a:r>
                      <a:endParaRPr lang="hr-HR" sz="14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gn="just">
                        <a:lnSpc>
                          <a:spcPct val="115000"/>
                        </a:lnSpc>
                        <a:spcBef>
                          <a:spcPts val="600"/>
                        </a:spcBef>
                        <a:spcAft>
                          <a:spcPts val="600"/>
                        </a:spcAft>
                      </a:pPr>
                      <a:r>
                        <a:rPr lang="hr-HR" sz="1400" b="0" cap="none" spc="0">
                          <a:solidFill>
                            <a:schemeClr val="bg1"/>
                          </a:solidFill>
                          <a:effectLst/>
                        </a:rPr>
                        <a:t>pH tla</a:t>
                      </a:r>
                      <a:endParaRPr lang="hr-HR" sz="14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nchor="ctr">
                    <a:lnL w="12700" cmpd="sng">
                      <a:noFill/>
                    </a:lnL>
                    <a:lnR w="12700" cmpd="sng">
                      <a:noFill/>
                    </a:lnR>
                    <a:lnT w="19050" cap="flat" cmpd="sng" algn="ctr">
                      <a:noFill/>
                      <a:prstDash val="solid"/>
                    </a:lnT>
                    <a:lnB w="38100" cmpd="sng">
                      <a:noFill/>
                    </a:lnB>
                    <a:solidFill>
                      <a:schemeClr val="accent1"/>
                    </a:solidFill>
                  </a:tcPr>
                </a:tc>
                <a:tc>
                  <a:txBody>
                    <a:bodyPr/>
                    <a:lstStyle/>
                    <a:p>
                      <a:pPr algn="just">
                        <a:lnSpc>
                          <a:spcPct val="115000"/>
                        </a:lnSpc>
                        <a:spcBef>
                          <a:spcPts val="600"/>
                        </a:spcBef>
                        <a:spcAft>
                          <a:spcPts val="600"/>
                        </a:spcAft>
                      </a:pPr>
                      <a:r>
                        <a:rPr lang="hr-HR" sz="1400" b="0" cap="none" spc="0">
                          <a:solidFill>
                            <a:schemeClr val="bg1"/>
                          </a:solidFill>
                          <a:effectLst/>
                        </a:rPr>
                        <a:t>Vlaga u tlu (%)</a:t>
                      </a:r>
                      <a:endParaRPr lang="hr-HR" sz="14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532399825"/>
                  </a:ext>
                </a:extLst>
              </a:tr>
              <a:tr h="435134">
                <a:tc>
                  <a:txBody>
                    <a:bodyPr/>
                    <a:lstStyle/>
                    <a:p>
                      <a:pPr algn="just">
                        <a:lnSpc>
                          <a:spcPct val="115000"/>
                        </a:lnSpc>
                        <a:spcBef>
                          <a:spcPts val="600"/>
                        </a:spcBef>
                        <a:spcAft>
                          <a:spcPts val="600"/>
                        </a:spcAft>
                      </a:pPr>
                      <a:r>
                        <a:rPr lang="hr-HR" sz="1400" cap="none" spc="0" dirty="0">
                          <a:solidFill>
                            <a:schemeClr val="tx1"/>
                          </a:solidFill>
                          <a:effectLst/>
                        </a:rPr>
                        <a:t>Odrasla jedinka 1</a:t>
                      </a:r>
                      <a:endParaRPr lang="hr-HR"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7.21</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24.85</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1263056728"/>
                  </a:ext>
                </a:extLst>
              </a:tr>
              <a:tr h="435134">
                <a:tc>
                  <a:txBody>
                    <a:bodyPr/>
                    <a:lstStyle/>
                    <a:p>
                      <a:pPr algn="just">
                        <a:lnSpc>
                          <a:spcPct val="115000"/>
                        </a:lnSpc>
                        <a:spcBef>
                          <a:spcPts val="600"/>
                        </a:spcBef>
                        <a:spcAft>
                          <a:spcPts val="600"/>
                        </a:spcAft>
                      </a:pPr>
                      <a:r>
                        <a:rPr lang="hr-HR" sz="1400" cap="none" spc="0">
                          <a:solidFill>
                            <a:schemeClr val="tx1"/>
                          </a:solidFill>
                          <a:effectLst/>
                        </a:rPr>
                        <a:t>Odrasla jedinka 2</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7.38</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25.98</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16209680"/>
                  </a:ext>
                </a:extLst>
              </a:tr>
              <a:tr h="435134">
                <a:tc>
                  <a:txBody>
                    <a:bodyPr/>
                    <a:lstStyle/>
                    <a:p>
                      <a:pPr algn="just">
                        <a:lnSpc>
                          <a:spcPct val="115000"/>
                        </a:lnSpc>
                        <a:spcBef>
                          <a:spcPts val="600"/>
                        </a:spcBef>
                        <a:spcAft>
                          <a:spcPts val="600"/>
                        </a:spcAft>
                      </a:pPr>
                      <a:r>
                        <a:rPr lang="hr-HR" sz="1400" cap="none" spc="0">
                          <a:solidFill>
                            <a:schemeClr val="tx1"/>
                          </a:solidFill>
                          <a:effectLst/>
                        </a:rPr>
                        <a:t>Odrasla jedinka 3</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7.40</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25.34</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742202471"/>
                  </a:ext>
                </a:extLst>
              </a:tr>
              <a:tr h="435134">
                <a:tc>
                  <a:txBody>
                    <a:bodyPr/>
                    <a:lstStyle/>
                    <a:p>
                      <a:pPr algn="just">
                        <a:lnSpc>
                          <a:spcPct val="115000"/>
                        </a:lnSpc>
                        <a:spcBef>
                          <a:spcPts val="600"/>
                        </a:spcBef>
                        <a:spcAft>
                          <a:spcPts val="600"/>
                        </a:spcAft>
                      </a:pPr>
                      <a:r>
                        <a:rPr lang="hr-HR" sz="1400" cap="none" spc="0">
                          <a:solidFill>
                            <a:schemeClr val="tx1"/>
                          </a:solidFill>
                          <a:effectLst/>
                        </a:rPr>
                        <a:t>OŠ J.Kozarca 1</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7.40</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23.88</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89391723"/>
                  </a:ext>
                </a:extLst>
              </a:tr>
              <a:tr h="0">
                <a:tc>
                  <a:txBody>
                    <a:bodyPr/>
                    <a:lstStyle/>
                    <a:p>
                      <a:pPr algn="just">
                        <a:lnSpc>
                          <a:spcPct val="115000"/>
                        </a:lnSpc>
                        <a:spcBef>
                          <a:spcPts val="600"/>
                        </a:spcBef>
                        <a:spcAft>
                          <a:spcPts val="600"/>
                        </a:spcAft>
                      </a:pPr>
                      <a:r>
                        <a:rPr lang="hr-HR" sz="1400" cap="none" spc="0">
                          <a:solidFill>
                            <a:schemeClr val="tx1"/>
                          </a:solidFill>
                          <a:effectLst/>
                        </a:rPr>
                        <a:t>OŠ J.Kozarca 2</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7.56</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23.99</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393463967"/>
                  </a:ext>
                </a:extLst>
              </a:tr>
              <a:tr h="435134">
                <a:tc>
                  <a:txBody>
                    <a:bodyPr/>
                    <a:lstStyle/>
                    <a:p>
                      <a:pPr algn="just">
                        <a:lnSpc>
                          <a:spcPct val="115000"/>
                        </a:lnSpc>
                        <a:spcBef>
                          <a:spcPts val="600"/>
                        </a:spcBef>
                        <a:spcAft>
                          <a:spcPts val="600"/>
                        </a:spcAft>
                      </a:pPr>
                      <a:r>
                        <a:rPr lang="hr-HR" sz="1400" cap="none" spc="0">
                          <a:solidFill>
                            <a:schemeClr val="tx1"/>
                          </a:solidFill>
                          <a:effectLst/>
                        </a:rPr>
                        <a:t>OŠ J.Kozarca 3</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7.62</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23.67</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52937938"/>
                  </a:ext>
                </a:extLst>
              </a:tr>
              <a:tr h="435134">
                <a:tc>
                  <a:txBody>
                    <a:bodyPr/>
                    <a:lstStyle/>
                    <a:p>
                      <a:pPr algn="just">
                        <a:lnSpc>
                          <a:spcPct val="115000"/>
                        </a:lnSpc>
                        <a:spcBef>
                          <a:spcPts val="600"/>
                        </a:spcBef>
                        <a:spcAft>
                          <a:spcPts val="600"/>
                        </a:spcAft>
                      </a:pPr>
                      <a:r>
                        <a:rPr lang="hr-HR" sz="1400" cap="none" spc="0">
                          <a:solidFill>
                            <a:schemeClr val="tx1"/>
                          </a:solidFill>
                          <a:effectLst/>
                        </a:rPr>
                        <a:t>OŠ E.Kumičića 1</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6.97</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22.05</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807076377"/>
                  </a:ext>
                </a:extLst>
              </a:tr>
              <a:tr h="435134">
                <a:tc>
                  <a:txBody>
                    <a:bodyPr/>
                    <a:lstStyle/>
                    <a:p>
                      <a:pPr algn="just">
                        <a:lnSpc>
                          <a:spcPct val="115000"/>
                        </a:lnSpc>
                        <a:spcBef>
                          <a:spcPts val="600"/>
                        </a:spcBef>
                        <a:spcAft>
                          <a:spcPts val="600"/>
                        </a:spcAft>
                      </a:pPr>
                      <a:r>
                        <a:rPr lang="hr-HR" sz="1400" cap="none" spc="0">
                          <a:solidFill>
                            <a:schemeClr val="tx1"/>
                          </a:solidFill>
                          <a:effectLst/>
                        </a:rPr>
                        <a:t>OŠ E.Kumičića 2</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6.98</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lnSpc>
                          <a:spcPct val="115000"/>
                        </a:lnSpc>
                        <a:spcBef>
                          <a:spcPts val="600"/>
                        </a:spcBef>
                        <a:spcAft>
                          <a:spcPts val="600"/>
                        </a:spcAft>
                      </a:pPr>
                      <a:r>
                        <a:rPr lang="hr-HR" sz="1400" cap="none" spc="0">
                          <a:solidFill>
                            <a:schemeClr val="tx1"/>
                          </a:solidFill>
                          <a:effectLst/>
                        </a:rPr>
                        <a:t>22.45</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92816156"/>
                  </a:ext>
                </a:extLst>
              </a:tr>
              <a:tr h="435134">
                <a:tc>
                  <a:txBody>
                    <a:bodyPr/>
                    <a:lstStyle/>
                    <a:p>
                      <a:pPr algn="just">
                        <a:lnSpc>
                          <a:spcPct val="115000"/>
                        </a:lnSpc>
                        <a:spcBef>
                          <a:spcPts val="600"/>
                        </a:spcBef>
                        <a:spcAft>
                          <a:spcPts val="600"/>
                        </a:spcAft>
                      </a:pPr>
                      <a:r>
                        <a:rPr lang="hr-HR" sz="1400" cap="none" spc="0">
                          <a:solidFill>
                            <a:schemeClr val="tx1"/>
                          </a:solidFill>
                          <a:effectLst/>
                        </a:rPr>
                        <a:t>OŠ E.Kumičića 3</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a:solidFill>
                            <a:schemeClr val="tx1"/>
                          </a:solidFill>
                          <a:effectLst/>
                        </a:rPr>
                        <a:t>7.01</a:t>
                      </a:r>
                      <a:endParaRPr lang="hr-HR" sz="14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just">
                        <a:lnSpc>
                          <a:spcPct val="115000"/>
                        </a:lnSpc>
                        <a:spcBef>
                          <a:spcPts val="600"/>
                        </a:spcBef>
                        <a:spcAft>
                          <a:spcPts val="600"/>
                        </a:spcAft>
                      </a:pPr>
                      <a:r>
                        <a:rPr lang="hr-HR" sz="1400" cap="none" spc="0" dirty="0">
                          <a:solidFill>
                            <a:schemeClr val="tx1"/>
                          </a:solidFill>
                          <a:effectLst/>
                        </a:rPr>
                        <a:t>22.76</a:t>
                      </a:r>
                      <a:endParaRPr lang="hr-HR"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251" marR="147680" marT="89424" marB="89424">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3760360944"/>
                  </a:ext>
                </a:extLst>
              </a:tr>
            </a:tbl>
          </a:graphicData>
        </a:graphic>
      </p:graphicFrame>
      <p:sp>
        <p:nvSpPr>
          <p:cNvPr id="6" name="TekstniOkvir 5">
            <a:extLst>
              <a:ext uri="{FF2B5EF4-FFF2-40B4-BE49-F238E27FC236}">
                <a16:creationId xmlns:a16="http://schemas.microsoft.com/office/drawing/2014/main" id="{9AE316D7-6533-4D20-89BC-B94A17B40B5C}"/>
              </a:ext>
            </a:extLst>
          </p:cNvPr>
          <p:cNvSpPr txBox="1"/>
          <p:nvPr/>
        </p:nvSpPr>
        <p:spPr>
          <a:xfrm>
            <a:off x="845127" y="5820206"/>
            <a:ext cx="5547435" cy="712183"/>
          </a:xfrm>
          <a:prstGeom prst="rect">
            <a:avLst/>
          </a:prstGeom>
          <a:noFill/>
        </p:spPr>
        <p:txBody>
          <a:bodyPr wrap="square">
            <a:spAutoFit/>
          </a:bodyPr>
          <a:lstStyle/>
          <a:p>
            <a:pPr algn="just">
              <a:lnSpc>
                <a:spcPct val="115000"/>
              </a:lnSpc>
              <a:spcBef>
                <a:spcPts val="600"/>
              </a:spcBef>
              <a:spcAft>
                <a:spcPts val="600"/>
              </a:spcAft>
            </a:pPr>
            <a:r>
              <a:rPr lang="hr-HR" sz="1200" dirty="0">
                <a:solidFill>
                  <a:srgbClr val="000000"/>
                </a:solidFill>
                <a:effectLst/>
                <a:latin typeface="Arial" panose="020B0604020202020204" pitchFamily="34" charset="0"/>
                <a:ea typeface="Times New Roman" panose="02020603050405020304" pitchFamily="18" charset="0"/>
              </a:rPr>
              <a:t>Tablica 1-Usporedna analiza uzorka tla kod odrasle jedinke sekvoje u gradskom parku s uzorcima tla kod OŠ Josipa Kozarca i OŠ Eugena Kumičića (uzorkovano na tri mjesta kod svakog lokaliteta)</a:t>
            </a:r>
            <a:endParaRPr lang="hr-HR" sz="1200" dirty="0">
              <a:solidFill>
                <a:srgbClr val="000000"/>
              </a:solidFill>
              <a:effectLst/>
              <a:latin typeface="Times New Roman" panose="02020603050405020304" pitchFamily="18" charset="0"/>
              <a:ea typeface="Times New Roman" panose="02020603050405020304" pitchFamily="18" charset="0"/>
            </a:endParaRPr>
          </a:p>
        </p:txBody>
      </p:sp>
      <p:pic>
        <p:nvPicPr>
          <p:cNvPr id="7" name="Rezervirano mjesto sadržaja 4">
            <a:extLst>
              <a:ext uri="{FF2B5EF4-FFF2-40B4-BE49-F238E27FC236}">
                <a16:creationId xmlns:a16="http://schemas.microsoft.com/office/drawing/2014/main" id="{EC8A042E-DE52-43D5-962F-DE5839D12662}"/>
              </a:ext>
            </a:extLst>
          </p:cNvPr>
          <p:cNvPicPr>
            <a:picLocks noGrp="1"/>
          </p:cNvPicPr>
          <p:nvPr>
            <p:ph idx="1"/>
          </p:nvPr>
        </p:nvPicPr>
        <p:blipFill>
          <a:blip r:embed="rId3"/>
          <a:stretch>
            <a:fillRect/>
          </a:stretch>
        </p:blipFill>
        <p:spPr>
          <a:xfrm>
            <a:off x="6499654" y="1441622"/>
            <a:ext cx="5561288" cy="4324861"/>
          </a:xfrm>
          <a:prstGeom prst="rect">
            <a:avLst/>
          </a:prstGeom>
        </p:spPr>
      </p:pic>
      <p:sp>
        <p:nvSpPr>
          <p:cNvPr id="8" name="TekstniOkvir 7">
            <a:extLst>
              <a:ext uri="{FF2B5EF4-FFF2-40B4-BE49-F238E27FC236}">
                <a16:creationId xmlns:a16="http://schemas.microsoft.com/office/drawing/2014/main" id="{D57C5A6A-8267-4415-840F-1743C9E96C8E}"/>
              </a:ext>
            </a:extLst>
          </p:cNvPr>
          <p:cNvSpPr txBox="1"/>
          <p:nvPr/>
        </p:nvSpPr>
        <p:spPr>
          <a:xfrm>
            <a:off x="6499653" y="5820206"/>
            <a:ext cx="5561287" cy="712183"/>
          </a:xfrm>
          <a:prstGeom prst="rect">
            <a:avLst/>
          </a:prstGeom>
          <a:noFill/>
        </p:spPr>
        <p:txBody>
          <a:bodyPr wrap="square">
            <a:spAutoFit/>
          </a:bodyPr>
          <a:lstStyle/>
          <a:p>
            <a:pPr algn="just">
              <a:lnSpc>
                <a:spcPct val="115000"/>
              </a:lnSpc>
              <a:spcAft>
                <a:spcPts val="1000"/>
              </a:spcAft>
            </a:pPr>
            <a:r>
              <a:rPr lang="hr-HR" sz="1200" dirty="0">
                <a:solidFill>
                  <a:srgbClr val="000000"/>
                </a:solidFill>
                <a:effectLst/>
                <a:latin typeface="Arial" panose="020B0604020202020204" pitchFamily="34" charset="0"/>
                <a:ea typeface="Times New Roman" panose="02020603050405020304" pitchFamily="18" charset="0"/>
              </a:rPr>
              <a:t>Slika 5 - Prikaz analize tla-pH vrijednost, količina karbonata(%), količina humusa(%), količina fosfora u tlu -mg/100g u obliku P</a:t>
            </a:r>
            <a:r>
              <a:rPr lang="hr-HR" sz="1200" baseline="-25000" dirty="0">
                <a:solidFill>
                  <a:srgbClr val="000000"/>
                </a:solidFill>
                <a:effectLst/>
                <a:latin typeface="Arial" panose="020B0604020202020204" pitchFamily="34" charset="0"/>
                <a:ea typeface="Times New Roman" panose="02020603050405020304" pitchFamily="18" charset="0"/>
              </a:rPr>
              <a:t>2</a:t>
            </a:r>
            <a:r>
              <a:rPr lang="hr-HR" sz="1200" dirty="0">
                <a:solidFill>
                  <a:srgbClr val="000000"/>
                </a:solidFill>
                <a:effectLst/>
                <a:latin typeface="Arial" panose="020B0604020202020204" pitchFamily="34" charset="0"/>
                <a:ea typeface="Times New Roman" panose="02020603050405020304" pitchFamily="18" charset="0"/>
              </a:rPr>
              <a:t>O</a:t>
            </a:r>
            <a:r>
              <a:rPr lang="hr-HR" sz="1200" baseline="-25000" dirty="0">
                <a:solidFill>
                  <a:srgbClr val="000000"/>
                </a:solidFill>
                <a:effectLst/>
                <a:latin typeface="Arial" panose="020B0604020202020204" pitchFamily="34" charset="0"/>
                <a:ea typeface="Times New Roman" panose="02020603050405020304" pitchFamily="18" charset="0"/>
              </a:rPr>
              <a:t>5</a:t>
            </a:r>
            <a:r>
              <a:rPr lang="hr-HR" sz="1200" dirty="0">
                <a:solidFill>
                  <a:srgbClr val="000000"/>
                </a:solidFill>
                <a:effectLst/>
                <a:latin typeface="Arial" panose="020B0604020202020204" pitchFamily="34" charset="0"/>
                <a:ea typeface="Times New Roman" panose="02020603050405020304" pitchFamily="18" charset="0"/>
              </a:rPr>
              <a:t>, Količina kalija u tlu u mg/100g u obliku K</a:t>
            </a:r>
            <a:r>
              <a:rPr lang="hr-HR" sz="1200" baseline="-25000" dirty="0">
                <a:solidFill>
                  <a:srgbClr val="000000"/>
                </a:solidFill>
                <a:effectLst/>
                <a:latin typeface="Arial" panose="020B0604020202020204" pitchFamily="34" charset="0"/>
                <a:ea typeface="Times New Roman" panose="02020603050405020304" pitchFamily="18" charset="0"/>
              </a:rPr>
              <a:t>2</a:t>
            </a:r>
            <a:r>
              <a:rPr lang="hr-HR" sz="1200" dirty="0">
                <a:solidFill>
                  <a:srgbClr val="000000"/>
                </a:solidFill>
                <a:effectLst/>
                <a:latin typeface="Arial" panose="020B0604020202020204" pitchFamily="34" charset="0"/>
                <a:ea typeface="Times New Roman" panose="02020603050405020304" pitchFamily="18" charset="0"/>
              </a:rPr>
              <a:t>O </a:t>
            </a:r>
            <a:r>
              <a:rPr lang="hr-HR" sz="1200" dirty="0" err="1">
                <a:solidFill>
                  <a:srgbClr val="000000"/>
                </a:solidFill>
                <a:effectLst/>
                <a:latin typeface="Arial" panose="020B0604020202020204" pitchFamily="34" charset="0"/>
                <a:ea typeface="Times New Roman" panose="02020603050405020304" pitchFamily="18" charset="0"/>
              </a:rPr>
              <a:t>agropedološkog</a:t>
            </a:r>
            <a:r>
              <a:rPr lang="hr-HR" sz="1200" dirty="0">
                <a:solidFill>
                  <a:srgbClr val="000000"/>
                </a:solidFill>
                <a:effectLst/>
                <a:latin typeface="Arial" panose="020B0604020202020204" pitchFamily="34" charset="0"/>
                <a:ea typeface="Times New Roman" panose="02020603050405020304" pitchFamily="18" charset="0"/>
              </a:rPr>
              <a:t> laboratorija</a:t>
            </a:r>
            <a:endParaRPr lang="hr-HR" sz="12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077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A9FF946-782B-4935-ACC3-55F0A8E17DB4}"/>
              </a:ext>
            </a:extLst>
          </p:cNvPr>
          <p:cNvSpPr>
            <a:spLocks noGrp="1"/>
          </p:cNvSpPr>
          <p:nvPr>
            <p:ph sz="half" idx="1"/>
          </p:nvPr>
        </p:nvSpPr>
        <p:spPr>
          <a:xfrm>
            <a:off x="639180" y="667265"/>
            <a:ext cx="6157035" cy="6046573"/>
          </a:xfrm>
        </p:spPr>
        <p:txBody>
          <a:bodyPr>
            <a:normAutofit fontScale="55000" lnSpcReduction="20000"/>
          </a:bodyPr>
          <a:lstStyle/>
          <a:p>
            <a:pPr marL="0" indent="0" algn="just">
              <a:buNone/>
            </a:pPr>
            <a:r>
              <a:rPr lang="hr-HR" sz="2900" b="1" dirty="0">
                <a:effectLst/>
                <a:latin typeface="Arial" panose="020B0604020202020204" pitchFamily="34" charset="0"/>
                <a:cs typeface="Arial" panose="020B0604020202020204" pitchFamily="34" charset="0"/>
              </a:rPr>
              <a:t>2.1. Analiza uzorka tla</a:t>
            </a:r>
          </a:p>
          <a:p>
            <a:pPr marL="0" indent="0" algn="just">
              <a:buNone/>
            </a:pPr>
            <a:r>
              <a:rPr lang="hr-HR" sz="2900" dirty="0">
                <a:latin typeface="Arial" panose="020B0604020202020204" pitchFamily="34" charset="0"/>
                <a:cs typeface="Arial" panose="020B0604020202020204" pitchFamily="34" charset="0"/>
              </a:rPr>
              <a:t>        </a:t>
            </a:r>
            <a:r>
              <a:rPr lang="hr-HR" sz="2900" dirty="0">
                <a:effectLst/>
                <a:latin typeface="Arial" panose="020B0604020202020204" pitchFamily="34" charset="0"/>
                <a:cs typeface="Arial" panose="020B0604020202020204" pitchFamily="34" charset="0"/>
              </a:rPr>
              <a:t>Istraživanjem literature i interneta dobili smo podatak  da sekvoji odgovara </a:t>
            </a:r>
            <a:r>
              <a:rPr lang="hr-HR" sz="2900" b="1" dirty="0">
                <a:effectLst/>
                <a:latin typeface="Arial" panose="020B0604020202020204" pitchFamily="34" charset="0"/>
                <a:cs typeface="Arial" panose="020B0604020202020204" pitchFamily="34" charset="0"/>
              </a:rPr>
              <a:t>pH  tla </a:t>
            </a:r>
            <a:r>
              <a:rPr lang="hr-HR" sz="2900" dirty="0">
                <a:effectLst/>
                <a:latin typeface="Arial" panose="020B0604020202020204" pitchFamily="34" charset="0"/>
                <a:cs typeface="Arial" panose="020B0604020202020204" pitchFamily="34" charset="0"/>
              </a:rPr>
              <a:t>u rasponu od 5,5 do 7,5, a prosječno 6,5. Analizom uzorka zemlje pored naše slatinske sekvoje u gradskom parku  vidljivo je da je pH vrijednost u rasponu koji sekvoji odgovara-neutralno do blago kiselo tlo od 6,7 u </a:t>
            </a:r>
            <a:r>
              <a:rPr lang="hr-HR" sz="2900" dirty="0" err="1">
                <a:effectLst/>
                <a:latin typeface="Arial" panose="020B0604020202020204" pitchFamily="34" charset="0"/>
                <a:cs typeface="Arial" panose="020B0604020202020204" pitchFamily="34" charset="0"/>
              </a:rPr>
              <a:t>KCl</a:t>
            </a:r>
            <a:r>
              <a:rPr lang="hr-HR" sz="2900" dirty="0">
                <a:effectLst/>
                <a:latin typeface="Arial" panose="020B0604020202020204" pitchFamily="34" charset="0"/>
                <a:cs typeface="Arial" panose="020B0604020202020204" pitchFamily="34" charset="0"/>
              </a:rPr>
              <a:t>-u i 7,23 u vodi. Mjerili smo u vodi uz pomoć pH sonde na uređaju </a:t>
            </a:r>
            <a:r>
              <a:rPr lang="hr-HR" sz="2900" dirty="0" err="1">
                <a:effectLst/>
                <a:latin typeface="Arial" panose="020B0604020202020204" pitchFamily="34" charset="0"/>
                <a:cs typeface="Arial" panose="020B0604020202020204" pitchFamily="34" charset="0"/>
              </a:rPr>
              <a:t>Labdisc</a:t>
            </a:r>
            <a:r>
              <a:rPr lang="hr-HR" sz="2900" dirty="0">
                <a:effectLst/>
                <a:latin typeface="Arial" panose="020B0604020202020204" pitchFamily="34" charset="0"/>
                <a:cs typeface="Arial" panose="020B0604020202020204" pitchFamily="34" charset="0"/>
              </a:rPr>
              <a:t> i također dobili vrijednost 7,12. </a:t>
            </a:r>
          </a:p>
          <a:p>
            <a:pPr marL="0" indent="0" algn="just">
              <a:buNone/>
            </a:pPr>
            <a:r>
              <a:rPr lang="hr-HR" sz="2900" dirty="0">
                <a:latin typeface="Arial" panose="020B0604020202020204" pitchFamily="34" charset="0"/>
                <a:cs typeface="Arial" panose="020B0604020202020204" pitchFamily="34" charset="0"/>
              </a:rPr>
              <a:t>        </a:t>
            </a:r>
            <a:r>
              <a:rPr lang="hr-HR" sz="2900" dirty="0">
                <a:effectLst/>
                <a:latin typeface="Arial" panose="020B0604020202020204" pitchFamily="34" charset="0"/>
                <a:cs typeface="Arial" panose="020B0604020202020204" pitchFamily="34" charset="0"/>
              </a:rPr>
              <a:t>Uzorak tla sadržava malo </a:t>
            </a:r>
            <a:r>
              <a:rPr lang="hr-HR" sz="2900" b="1" dirty="0">
                <a:effectLst/>
                <a:latin typeface="Arial" panose="020B0604020202020204" pitchFamily="34" charset="0"/>
                <a:cs typeface="Arial" panose="020B0604020202020204" pitchFamily="34" charset="0"/>
              </a:rPr>
              <a:t>karbonata</a:t>
            </a:r>
            <a:r>
              <a:rPr lang="hr-HR" sz="2900" dirty="0">
                <a:effectLst/>
                <a:latin typeface="Arial" panose="020B0604020202020204" pitchFamily="34" charset="0"/>
                <a:cs typeface="Arial" panose="020B0604020202020204" pitchFamily="34" charset="0"/>
              </a:rPr>
              <a:t>, što sekvoji također odgovara. Količina karbonata je određena pomoću </a:t>
            </a:r>
            <a:r>
              <a:rPr lang="hr-HR" sz="2900" dirty="0" err="1">
                <a:effectLst/>
                <a:latin typeface="Arial" panose="020B0604020202020204" pitchFamily="34" charset="0"/>
                <a:cs typeface="Arial" panose="020B0604020202020204" pitchFamily="34" charset="0"/>
              </a:rPr>
              <a:t>klorovodične</a:t>
            </a:r>
            <a:r>
              <a:rPr lang="hr-HR" sz="2900" dirty="0">
                <a:effectLst/>
                <a:latin typeface="Arial" panose="020B0604020202020204" pitchFamily="34" charset="0"/>
                <a:cs typeface="Arial" panose="020B0604020202020204" pitchFamily="34" charset="0"/>
              </a:rPr>
              <a:t> kiseline i jačine šuma pri čemu smo utvrdili da ih je manje od 1%(slab šum), dok je </a:t>
            </a:r>
            <a:r>
              <a:rPr lang="hr-HR" sz="2900" dirty="0" err="1">
                <a:effectLst/>
                <a:latin typeface="Arial" panose="020B0604020202020204" pitchFamily="34" charset="0"/>
                <a:cs typeface="Arial" panose="020B0604020202020204" pitchFamily="34" charset="0"/>
              </a:rPr>
              <a:t>Agropedološki</a:t>
            </a:r>
            <a:r>
              <a:rPr lang="hr-HR" sz="2900" dirty="0">
                <a:effectLst/>
                <a:latin typeface="Arial" panose="020B0604020202020204" pitchFamily="34" charset="0"/>
                <a:cs typeface="Arial" panose="020B0604020202020204" pitchFamily="34" charset="0"/>
              </a:rPr>
              <a:t> laboratorij isto radio pomoću </a:t>
            </a:r>
            <a:r>
              <a:rPr lang="hr-HR" sz="2900" dirty="0" err="1">
                <a:effectLst/>
                <a:latin typeface="Arial" panose="020B0604020202020204" pitchFamily="34" charset="0"/>
                <a:cs typeface="Arial" panose="020B0604020202020204" pitchFamily="34" charset="0"/>
              </a:rPr>
              <a:t>kalcimetra</a:t>
            </a:r>
            <a:r>
              <a:rPr lang="hr-HR" sz="2900" dirty="0">
                <a:effectLst/>
                <a:latin typeface="Arial" panose="020B0604020202020204" pitchFamily="34" charset="0"/>
                <a:cs typeface="Arial" panose="020B0604020202020204" pitchFamily="34" charset="0"/>
              </a:rPr>
              <a:t>  dobio vrijednost od 0.63%.</a:t>
            </a:r>
          </a:p>
          <a:p>
            <a:pPr marL="0" indent="0" algn="just">
              <a:buNone/>
            </a:pPr>
            <a:r>
              <a:rPr lang="hr-HR" sz="2900" dirty="0">
                <a:effectLst/>
                <a:latin typeface="Arial" panose="020B0604020202020204" pitchFamily="34" charset="0"/>
                <a:cs typeface="Arial" panose="020B0604020202020204" pitchFamily="34" charset="0"/>
              </a:rPr>
              <a:t>       Tlo uz sekvoju je dosta </a:t>
            </a:r>
            <a:r>
              <a:rPr lang="hr-HR" sz="2900" b="1" dirty="0" err="1">
                <a:effectLst/>
                <a:latin typeface="Arial" panose="020B0604020202020204" pitchFamily="34" charset="0"/>
                <a:cs typeface="Arial" panose="020B0604020202020204" pitchFamily="34" charset="0"/>
              </a:rPr>
              <a:t>humozno</a:t>
            </a:r>
            <a:r>
              <a:rPr lang="hr-HR" sz="2900" b="1" dirty="0">
                <a:effectLst/>
                <a:latin typeface="Arial" panose="020B0604020202020204" pitchFamily="34" charset="0"/>
                <a:cs typeface="Arial" panose="020B0604020202020204" pitchFamily="34" charset="0"/>
              </a:rPr>
              <a:t> </a:t>
            </a:r>
            <a:r>
              <a:rPr lang="hr-HR" sz="2900" dirty="0">
                <a:effectLst/>
                <a:latin typeface="Arial" panose="020B0604020202020204" pitchFamily="34" charset="0"/>
                <a:cs typeface="Arial" panose="020B0604020202020204" pitchFamily="34" charset="0"/>
              </a:rPr>
              <a:t>(3-5%) i iznosi 3,75. Tlo sadrži i dovoljnu količinu fosfora i kalija za rast i razvoj sekvoje.</a:t>
            </a:r>
          </a:p>
          <a:p>
            <a:pPr marL="0" indent="0" algn="just">
              <a:buNone/>
            </a:pPr>
            <a:endParaRPr lang="hr-HR" sz="2900" dirty="0">
              <a:effectLst/>
              <a:latin typeface="Arial" panose="020B0604020202020204" pitchFamily="34" charset="0"/>
              <a:cs typeface="Arial" panose="020B0604020202020204" pitchFamily="34" charset="0"/>
            </a:endParaRPr>
          </a:p>
          <a:p>
            <a:pPr marL="0" indent="0" algn="just">
              <a:buNone/>
            </a:pPr>
            <a:r>
              <a:rPr lang="hr-HR" sz="2900" b="1" dirty="0">
                <a:latin typeface="Arial" panose="020B0604020202020204" pitchFamily="34" charset="0"/>
                <a:cs typeface="Arial" panose="020B0604020202020204" pitchFamily="34" charset="0"/>
              </a:rPr>
              <a:t>2.2. Analiza rezultata mjerenja temperature zraka, vlage u zraku i količine oborina</a:t>
            </a:r>
          </a:p>
          <a:p>
            <a:pPr marL="0" indent="0" algn="just">
              <a:buNone/>
            </a:pPr>
            <a:r>
              <a:rPr lang="hr-HR" sz="2900" dirty="0">
                <a:effectLst/>
                <a:latin typeface="Arial" panose="020B0604020202020204" pitchFamily="34" charset="0"/>
                <a:cs typeface="Arial" panose="020B0604020202020204" pitchFamily="34" charset="0"/>
              </a:rPr>
              <a:t>       Na osnovu dobivenih mjerenja u vremenskom periodu od 1.2 do 1.4.2021. zaključili smo da su svi parametri povoljni za rast i razvoj sekvoje te da će se oprašivanje sekvoje nesmetano odvijati. Nije bilo znatnih odstupanja u mjerenjima temperature tla na 5 i 10 cm kod obaju škola. Atmosferska mjerenja bilježili smo samo kod OŠ Eugena Kumičića jer smo primijetili  da su nam mjerenja gotovo identična budući da su naše škole udaljene oko 2 000m </a:t>
            </a:r>
          </a:p>
          <a:p>
            <a:pPr marL="0" indent="0">
              <a:buNone/>
            </a:pPr>
            <a:endParaRPr lang="hr-HR" sz="1100" dirty="0">
              <a:effectLst/>
            </a:endParaRPr>
          </a:p>
          <a:p>
            <a:endParaRPr lang="hr-HR" sz="1100" dirty="0"/>
          </a:p>
        </p:txBody>
      </p:sp>
      <p:pic>
        <p:nvPicPr>
          <p:cNvPr id="7" name="Slika 6">
            <a:extLst>
              <a:ext uri="{FF2B5EF4-FFF2-40B4-BE49-F238E27FC236}">
                <a16:creationId xmlns:a16="http://schemas.microsoft.com/office/drawing/2014/main" id="{E8401D6F-DA49-49A7-A74A-089E3DF44DA5}"/>
              </a:ext>
            </a:extLst>
          </p:cNvPr>
          <p:cNvPicPr>
            <a:picLocks noChangeAspect="1"/>
          </p:cNvPicPr>
          <p:nvPr/>
        </p:nvPicPr>
        <p:blipFill rotWithShape="1">
          <a:blip r:embed="rId3"/>
          <a:srcRect l="7985" r="25"/>
          <a:stretch/>
        </p:blipFill>
        <p:spPr>
          <a:xfrm>
            <a:off x="6876534" y="1253331"/>
            <a:ext cx="5181600" cy="4351337"/>
          </a:xfrm>
          <a:prstGeom prst="rect">
            <a:avLst/>
          </a:prstGeom>
          <a:noFill/>
        </p:spPr>
      </p:pic>
      <p:sp>
        <p:nvSpPr>
          <p:cNvPr id="8" name="TekstniOkvir 7">
            <a:extLst>
              <a:ext uri="{FF2B5EF4-FFF2-40B4-BE49-F238E27FC236}">
                <a16:creationId xmlns:a16="http://schemas.microsoft.com/office/drawing/2014/main" id="{7780CC67-5465-4616-AB36-3BC7D531E1D5}"/>
              </a:ext>
            </a:extLst>
          </p:cNvPr>
          <p:cNvSpPr txBox="1"/>
          <p:nvPr/>
        </p:nvSpPr>
        <p:spPr>
          <a:xfrm>
            <a:off x="7115431" y="5700584"/>
            <a:ext cx="5076569" cy="338554"/>
          </a:xfrm>
          <a:prstGeom prst="rect">
            <a:avLst/>
          </a:prstGeom>
          <a:noFill/>
        </p:spPr>
        <p:txBody>
          <a:bodyPr wrap="square" rtlCol="0">
            <a:spAutoFit/>
          </a:bodyPr>
          <a:lstStyle/>
          <a:p>
            <a:r>
              <a:rPr lang="hr-HR" sz="1600" dirty="0"/>
              <a:t>Slika 6. Analiza uzorka tla u OŠ Eugena Kumičića, Slatina</a:t>
            </a:r>
          </a:p>
        </p:txBody>
      </p:sp>
    </p:spTree>
    <p:extLst>
      <p:ext uri="{BB962C8B-B14F-4D97-AF65-F5344CB8AC3E}">
        <p14:creationId xmlns:p14="http://schemas.microsoft.com/office/powerpoint/2010/main" val="347132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41F9E9-03F1-4D2E-8272-3436DD4D9F41}"/>
              </a:ext>
            </a:extLst>
          </p:cNvPr>
          <p:cNvSpPr>
            <a:spLocks noGrp="1"/>
          </p:cNvSpPr>
          <p:nvPr>
            <p:ph type="title"/>
          </p:nvPr>
        </p:nvSpPr>
        <p:spPr>
          <a:xfrm>
            <a:off x="845127" y="365760"/>
            <a:ext cx="10515600" cy="1325562"/>
          </a:xfrm>
        </p:spPr>
        <p:txBody>
          <a:bodyPr anchor="ctr">
            <a:normAutofit/>
          </a:bodyPr>
          <a:lstStyle/>
          <a:p>
            <a:r>
              <a:rPr lang="hr-HR" sz="2800" b="1"/>
              <a:t>2.3. Prikaz podataka izračuna količine ugljika u odrasloj jedinki sekvoje te u svim ostalim jedinkama stabala školskog parka obaju škola</a:t>
            </a:r>
            <a:br>
              <a:rPr lang="hr-HR" sz="2800">
                <a:effectLst/>
              </a:rPr>
            </a:br>
            <a:endParaRPr lang="hr-HR" sz="2800"/>
          </a:p>
        </p:txBody>
      </p:sp>
      <p:sp>
        <p:nvSpPr>
          <p:cNvPr id="3" name="Rezervirano mjesto sadržaja 2">
            <a:extLst>
              <a:ext uri="{FF2B5EF4-FFF2-40B4-BE49-F238E27FC236}">
                <a16:creationId xmlns:a16="http://schemas.microsoft.com/office/drawing/2014/main" id="{C1DBADC0-77E7-4467-BA4F-3F692907F982}"/>
              </a:ext>
            </a:extLst>
          </p:cNvPr>
          <p:cNvSpPr>
            <a:spLocks noGrp="1"/>
          </p:cNvSpPr>
          <p:nvPr>
            <p:ph sz="half" idx="1"/>
          </p:nvPr>
        </p:nvSpPr>
        <p:spPr>
          <a:xfrm>
            <a:off x="845126" y="1343026"/>
            <a:ext cx="8203623" cy="4837112"/>
          </a:xfrm>
        </p:spPr>
        <p:txBody>
          <a:bodyPr>
            <a:normAutofit fontScale="92500" lnSpcReduction="10000"/>
          </a:bodyPr>
          <a:lstStyle/>
          <a:p>
            <a:pPr indent="449580" algn="just">
              <a:spcAft>
                <a:spcPts val="1000"/>
              </a:spcAft>
            </a:pPr>
            <a:r>
              <a:rPr lang="hr-HR" sz="1800" dirty="0">
                <a:solidFill>
                  <a:srgbClr val="000000"/>
                </a:solidFill>
                <a:latin typeface="Arial" panose="020B0604020202020204" pitchFamily="34" charset="0"/>
              </a:rPr>
              <a:t>Za utvrđivanje razine efektivne dobrobiti odrasle jedinke metodologija podrazumijeva bilježenje udjela potrošnje ugljika iz zraka mjerenjem biomase stabla golemog mamutovca u Slatini. Za usporedbu, istu metodologiju ćemo primijeniti i na svom drveću koje se nalazi u našem školskom parku. Na taj način ćemo doći do rezultata koja od navedenih vrsta drveća potrošnjom ugljika - ugljikovog (IV) oksida u procesu fotosinteze najviše pridonosi smanjenju udjela ovog stakleničkog plina u atmosferi, pa prema tome najviše pridonosi borbi protiv klimatskih promjena. Podatke smo zabilježili, matematički (pomoću formula) izračunavali i potom ćemo prikazati tablicom i grafički.</a:t>
            </a:r>
          </a:p>
          <a:p>
            <a:pPr indent="449580" algn="just">
              <a:spcAft>
                <a:spcPts val="1000"/>
              </a:spcAft>
            </a:pPr>
            <a:r>
              <a:rPr lang="hr-HR" sz="1800" dirty="0">
                <a:solidFill>
                  <a:srgbClr val="000000"/>
                </a:solidFill>
                <a:latin typeface="Arial" panose="020B0604020202020204" pitchFamily="34" charset="0"/>
              </a:rPr>
              <a:t>U školskom parku izvršena su mjerenja visine i opsega svih stabala standardnom GLOBE metodom. Dobivene podatke učenici su koristili za izračun količine ugljika u stablima. U računanju smo se koristili </a:t>
            </a:r>
            <a:r>
              <a:rPr lang="hr-HR" sz="1800" dirty="0" err="1">
                <a:solidFill>
                  <a:srgbClr val="000000"/>
                </a:solidFill>
                <a:latin typeface="Arial" panose="020B0604020202020204" pitchFamily="34" charset="0"/>
              </a:rPr>
              <a:t>alometrijskom</a:t>
            </a:r>
            <a:r>
              <a:rPr lang="hr-HR" sz="1800" dirty="0">
                <a:solidFill>
                  <a:srgbClr val="000000"/>
                </a:solidFill>
                <a:latin typeface="Arial" panose="020B0604020202020204" pitchFamily="34" charset="0"/>
              </a:rPr>
              <a:t> jednadžbom za izračun mase drveta: </a:t>
            </a:r>
          </a:p>
          <a:p>
            <a:pPr indent="0">
              <a:spcAft>
                <a:spcPts val="1000"/>
              </a:spcAft>
              <a:buNone/>
            </a:pPr>
            <a:r>
              <a:rPr lang="hr-HR" sz="1800" dirty="0">
                <a:solidFill>
                  <a:srgbClr val="000000"/>
                </a:solidFill>
                <a:latin typeface="Arial" panose="020B0604020202020204" pitchFamily="34" charset="0"/>
              </a:rPr>
              <a:t>masa stabla= e (</a:t>
            </a:r>
            <a:r>
              <a:rPr lang="hr-HR" sz="1800" dirty="0" err="1">
                <a:solidFill>
                  <a:srgbClr val="000000"/>
                </a:solidFill>
                <a:latin typeface="Arial" panose="020B0604020202020204" pitchFamily="34" charset="0"/>
              </a:rPr>
              <a:t>a+blnPP</a:t>
            </a:r>
            <a:r>
              <a:rPr lang="hr-HR" sz="1800" dirty="0">
                <a:solidFill>
                  <a:srgbClr val="000000"/>
                </a:solidFill>
                <a:latin typeface="Arial" panose="020B0604020202020204" pitchFamily="34" charset="0"/>
              </a:rPr>
              <a:t>) </a:t>
            </a:r>
          </a:p>
          <a:p>
            <a:pPr indent="0">
              <a:spcAft>
                <a:spcPts val="1000"/>
              </a:spcAft>
              <a:buNone/>
            </a:pPr>
            <a:r>
              <a:rPr lang="hr-HR" sz="1800" dirty="0">
                <a:solidFill>
                  <a:srgbClr val="000000"/>
                </a:solidFill>
                <a:latin typeface="Arial" panose="020B0604020202020204" pitchFamily="34" charset="0"/>
              </a:rPr>
              <a:t>i jednadžbom za izračun mase ugljika u drvetu:</a:t>
            </a:r>
          </a:p>
          <a:p>
            <a:pPr indent="0">
              <a:spcAft>
                <a:spcPts val="1000"/>
              </a:spcAft>
              <a:buNone/>
            </a:pPr>
            <a:r>
              <a:rPr lang="hr-HR" sz="1800" dirty="0">
                <a:solidFill>
                  <a:srgbClr val="000000"/>
                </a:solidFill>
                <a:latin typeface="Arial" panose="020B0604020202020204" pitchFamily="34" charset="0"/>
              </a:rPr>
              <a:t>masa stabla *0,6 *0,45.</a:t>
            </a:r>
          </a:p>
          <a:p>
            <a:endParaRPr lang="hr-HR" sz="1100" dirty="0"/>
          </a:p>
        </p:txBody>
      </p:sp>
      <p:pic>
        <p:nvPicPr>
          <p:cNvPr id="7" name="Slika 6" descr="Slika na kojoj se prikazuje stablo, na otvorenom, osoba&#10;&#10;Opis je automatski generiran">
            <a:extLst>
              <a:ext uri="{FF2B5EF4-FFF2-40B4-BE49-F238E27FC236}">
                <a16:creationId xmlns:a16="http://schemas.microsoft.com/office/drawing/2014/main" id="{0F1D634F-01B8-4EC6-976A-86599CC73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1343026"/>
            <a:ext cx="2594918" cy="5082488"/>
          </a:xfrm>
          <a:prstGeom prst="rect">
            <a:avLst/>
          </a:prstGeom>
        </p:spPr>
      </p:pic>
      <p:sp>
        <p:nvSpPr>
          <p:cNvPr id="8" name="TekstniOkvir 7">
            <a:extLst>
              <a:ext uri="{FF2B5EF4-FFF2-40B4-BE49-F238E27FC236}">
                <a16:creationId xmlns:a16="http://schemas.microsoft.com/office/drawing/2014/main" id="{8E441C7A-BB0E-4EE1-B8EF-0DA82CA129AE}"/>
              </a:ext>
            </a:extLst>
          </p:cNvPr>
          <p:cNvSpPr txBox="1"/>
          <p:nvPr/>
        </p:nvSpPr>
        <p:spPr>
          <a:xfrm>
            <a:off x="7743566" y="6476588"/>
            <a:ext cx="4580239" cy="338554"/>
          </a:xfrm>
          <a:prstGeom prst="rect">
            <a:avLst/>
          </a:prstGeom>
          <a:noFill/>
        </p:spPr>
        <p:txBody>
          <a:bodyPr wrap="square" rtlCol="0">
            <a:spAutoFit/>
          </a:bodyPr>
          <a:lstStyle/>
          <a:p>
            <a:r>
              <a:rPr lang="hr-HR" sz="1600" dirty="0"/>
              <a:t>Slika 7. Mjerenje opsega stabala u školskom dvorištu</a:t>
            </a:r>
          </a:p>
        </p:txBody>
      </p:sp>
    </p:spTree>
    <p:extLst>
      <p:ext uri="{BB962C8B-B14F-4D97-AF65-F5344CB8AC3E}">
        <p14:creationId xmlns:p14="http://schemas.microsoft.com/office/powerpoint/2010/main" val="60017936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2595</Words>
  <Application>Microsoft Office PowerPoint</Application>
  <PresentationFormat>Široki zaslon</PresentationFormat>
  <Paragraphs>250</Paragraphs>
  <Slides>16</Slides>
  <Notes>16</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16</vt:i4>
      </vt:variant>
    </vt:vector>
  </HeadingPairs>
  <TitlesOfParts>
    <vt:vector size="24" baseType="lpstr">
      <vt:lpstr>Arial</vt:lpstr>
      <vt:lpstr>Calibri</vt:lpstr>
      <vt:lpstr>Calibri Light</vt:lpstr>
      <vt:lpstr>Cavolini</vt:lpstr>
      <vt:lpstr>Times New Roman</vt:lpstr>
      <vt:lpstr>Verdana</vt:lpstr>
      <vt:lpstr>Wingdings 2</vt:lpstr>
      <vt:lpstr>HDOfficeLightV0</vt:lpstr>
      <vt:lpstr>Životni put sekvoje od gradskog ukrasa do stabla koje se bori protiv klimatskih promjena</vt:lpstr>
      <vt:lpstr>Cilj i svrha rada:</vt:lpstr>
      <vt:lpstr>PowerPoint prezentacija</vt:lpstr>
      <vt:lpstr>Istraživačko pitanje : </vt:lpstr>
      <vt:lpstr>Metode istraživanja: </vt:lpstr>
      <vt:lpstr>Prikaz rezultata mjerenja</vt:lpstr>
      <vt:lpstr>2.  Analiza rezultata uzoraka tla, mjerenja temperature zraka, vlage u zraku i količine oborina </vt:lpstr>
      <vt:lpstr>PowerPoint prezentacija</vt:lpstr>
      <vt:lpstr>2.3. Prikaz podataka izračuna količine ugljika u odrasloj jedinki sekvoje te u svim ostalim jedinkama stabala školskog parka obaju škola </vt:lpstr>
      <vt:lpstr>PowerPoint prezentacija</vt:lpstr>
      <vt:lpstr>PowerPoint prezentacija</vt:lpstr>
      <vt:lpstr>Nakon toga smo izračunali koliko ugljika pohrani i kisika oslobodi odrasla jedinka sekvoje u gradskom parku te sadnice sekvoje kod OŠ Eugena Kumičića i OŠ Josipa Kozarca </vt:lpstr>
      <vt:lpstr>Rezultati i zaključak:</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Slatinska sekvoja zaslužuje naklon</dc:title>
  <dc:creator>RAJKA Avirović Gaća</dc:creator>
  <cp:lastModifiedBy>RAJKA Avirović Gaća</cp:lastModifiedBy>
  <cp:revision>60</cp:revision>
  <dcterms:created xsi:type="dcterms:W3CDTF">2019-05-13T22:17:08Z</dcterms:created>
  <dcterms:modified xsi:type="dcterms:W3CDTF">2021-05-13T16:39:31Z</dcterms:modified>
</cp:coreProperties>
</file>