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86" r:id="rId4"/>
    <p:sldId id="256" r:id="rId5"/>
    <p:sldId id="262" r:id="rId6"/>
    <p:sldId id="264" r:id="rId7"/>
    <p:sldId id="265" r:id="rId8"/>
    <p:sldId id="266" r:id="rId9"/>
    <p:sldId id="268" r:id="rId10"/>
    <p:sldId id="270" r:id="rId11"/>
    <p:sldId id="271" r:id="rId12"/>
    <p:sldId id="272" r:id="rId13"/>
    <p:sldId id="273" r:id="rId14"/>
    <p:sldId id="275" r:id="rId15"/>
    <p:sldId id="277" r:id="rId16"/>
    <p:sldId id="280" r:id="rId17"/>
    <p:sldId id="282" r:id="rId18"/>
    <p:sldId id="285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31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AAD11A9-8478-5653-C4B0-A7759DE17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68E65A0-2428-14C1-6FB0-08A33DBC3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6333EDC-AA0B-6672-13AC-3C71B07C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1CC6A65-F322-405A-AAF2-4477B67B3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CA17157B-2B96-DB9D-6A9C-BAC926DF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260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37E7B6E-7762-4F7E-37C5-05F7B983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9B28F037-4399-8F2E-5530-B27F3AF11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F11C0F7-3A3C-CC7B-99A8-768368956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AB6AD455-6048-AD85-5D62-7835B1D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34EE7AEB-C599-B49C-BB27-71DA31E7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115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44576CE9-C939-1C4A-A39A-C26983616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2783BA5A-30C7-35BE-E153-8636D04A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27F86127-A942-8DC7-4507-9F39E0C4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DD63508-ED00-B6C7-19E2-CEECFF3F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340A3CE-EBD2-8C98-3D74-D51CEAC5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036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2383347-7C97-EDAD-3DBC-ADF7D20B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1C0C42F-42AE-E650-E287-0C34084A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1B1452C1-5775-622D-CF0B-6172CDFE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67635EF4-185F-964B-8FF1-C025DD09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4C21619C-07B6-00B1-31E2-E2433A36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210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6BA3C64-54BC-CDBE-3A76-51EA9212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A41BF0D5-5903-3864-C58B-2FE9376B7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C7B36DF8-6255-4A44-E93B-FB58B339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2616307-6606-01F0-2475-42ABFE46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38812A2-9995-8CC7-F083-A88069E0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870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79CA6A-4826-FC66-F08E-B7914550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2AEEE1BA-FB4D-9FBC-97EA-C024D6362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C818F0D9-3D06-ED6F-E4B2-90BC5CF86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E4118837-1A95-8923-FDE7-5EAB13EC8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9CF578D5-C852-50AF-482B-DCB6CBC8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041E3D6D-F5C3-4E15-01A5-E11026AE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89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1CBC33F-B20C-CA9A-FD08-CC95816D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851C8875-A1B0-C389-A38B-FE0D06260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F5FDAA8A-D0F2-1D05-EABC-4879E208A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DD304F6C-B024-7CDF-E6B1-5D134D738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7A1A3FE2-500C-FC6A-ECA7-2264C7591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6C869425-E09E-E8D3-AECE-62A27DE60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65762CE3-58FD-97E5-18A6-BDBD9DE3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D2E28BF8-2583-5A01-A721-376F3E7C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564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D632743-5348-22A7-20B2-B4D2630D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C4F43EAC-688A-FFE6-374E-7C0BC00F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20EFBC44-7E05-332F-3908-23DAE89A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C36478B6-598E-A625-ADA6-E977B8179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391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517A028E-342F-B3F3-38E1-FCC21851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C6EFD6D-7F52-9C05-8443-4593E5EA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81C8A00A-A311-95B3-D301-4CABFFDE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748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44828CB-FC7A-7229-95A2-F601DEF0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75FC7ADB-565E-6A74-95C7-443990C6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C7AA5FB0-205B-59EB-40C3-AB956E61B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45F11AD0-E6BB-2421-9FE8-6C76DBC6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F85A00F-4AF8-7530-79E9-6584A745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D3D86D01-82DE-6124-6D00-9B8798D7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964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8046E78-90FF-56F0-5043-BADD199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DF1356C2-A50E-DB9F-D9CF-E2888EEFD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F35F4CAF-9E62-9B7E-706F-1AC7E1A74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E616ED0D-A5F8-346D-3F69-F967A35B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F1367E7-C00A-3C49-1705-EE094FF0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C8775933-7A30-0491-FF9B-45BC7C4E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649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F86D6145-0B62-57DD-E9A7-6317E8AD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FBB996D3-6A7F-411B-3081-C9AEB246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F34E687E-BD4D-F434-061A-96D9BCC72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B48AD-862D-4FA8-9865-93068927B335}" type="datetimeFigureOut">
              <a:rPr lang="hr-HR" smtClean="0"/>
              <a:t>14.5.2025.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724EA01-3763-50AB-97A1-D1945116D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89BA4320-4F72-9A14-17B9-7A5F26D5F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3A704-6D7A-44FD-8322-D494882366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91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6DB108-6CBD-4892-98BB-0148E8A7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841240" cy="1009651"/>
          </a:xfrm>
        </p:spPr>
        <p:txBody>
          <a:bodyPr/>
          <a:lstStyle/>
          <a:p>
            <a:r>
              <a:rPr lang="hr-HR" dirty="0" err="1"/>
              <a:t>ZaMiSli</a:t>
            </a:r>
            <a:r>
              <a:rPr lang="hr-HR" dirty="0"/>
              <a:t> muzej za sve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="" xmlns:a16="http://schemas.microsoft.com/office/drawing/2014/main" id="{06D8D47A-F527-8317-9EF0-19646F322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0"/>
            <a:ext cx="10617200" cy="6848417"/>
          </a:xfr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A16C4299-F601-64D3-1FE1-1F20245C8D2E}"/>
              </a:ext>
            </a:extLst>
          </p:cNvPr>
          <p:cNvSpPr txBox="1"/>
          <p:nvPr/>
        </p:nvSpPr>
        <p:spPr>
          <a:xfrm>
            <a:off x="3736155" y="4866640"/>
            <a:ext cx="471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>
                <a:latin typeface="Candara" panose="020E0502030303020204" pitchFamily="34" charset="0"/>
              </a:rPr>
              <a:t>PROJEKT PROŠIRENJA MUZEJSKOG POSTAVA </a:t>
            </a:r>
          </a:p>
          <a:p>
            <a:pPr algn="ctr"/>
            <a:r>
              <a:rPr lang="hr-HR" dirty="0">
                <a:latin typeface="Candara" panose="020E0502030303020204" pitchFamily="34" charset="0"/>
              </a:rPr>
              <a:t>ZAVIČAJNOG MUZEJA SLATINA</a:t>
            </a:r>
          </a:p>
        </p:txBody>
      </p:sp>
    </p:spTree>
    <p:extLst>
      <p:ext uri="{BB962C8B-B14F-4D97-AF65-F5344CB8AC3E}">
        <p14:creationId xmlns:p14="http://schemas.microsoft.com/office/powerpoint/2010/main" val="18357108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DC9B710-AE44-1BC8-5C04-7C5E0EAD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B465A339-AD49-28C9-CBEA-4D24B6874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0C41CD35-DB1D-805B-ABEF-DE36CAA28B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254712"/>
              </p:ext>
            </p:extLst>
          </p:nvPr>
        </p:nvGraphicFramePr>
        <p:xfrm>
          <a:off x="1591865" y="244513"/>
          <a:ext cx="9008269" cy="6368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3" imgW="9075288" imgH="6416012" progId="Acrobat.Document.2020">
                  <p:embed/>
                </p:oleObj>
              </mc:Choice>
              <mc:Fallback>
                <p:oleObj name="Acrobat Document" r:id="rId3" imgW="9075288" imgH="6416012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1865" y="244513"/>
                        <a:ext cx="9008269" cy="6368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722352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808D9CE-756F-2E05-1456-4498C395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914524F4-7D5F-3A4A-5C07-71053DB76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8" y="0"/>
            <a:ext cx="12226158" cy="6858000"/>
          </a:xfr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7C86D6AB-EA7A-5BFE-5372-125377F2A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0" y="117555"/>
            <a:ext cx="1828800" cy="10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0447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F019DE1-4FD5-3327-3F99-4C96CF0D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="" xmlns:a16="http://schemas.microsoft.com/office/drawing/2014/main" id="{6840D3A4-3055-2D7C-3933-7FBF20355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0" y="0"/>
            <a:ext cx="1220712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7D135A22-C26D-C53C-FDD6-A777516B8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0" y="117555"/>
            <a:ext cx="1828800" cy="10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86315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C81B6F8-5AEF-A9EE-01FF-CD2BC6F6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629CD5B-90DF-0559-48B8-DE2EC897F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02337E4C-9D67-E72A-34F8-7EA628278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7" y="0"/>
            <a:ext cx="12241353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FB552B6-0020-5701-F770-390D21DAC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0" y="117555"/>
            <a:ext cx="1828800" cy="10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37081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98080F7-E676-302D-9905-E1F08AC3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24E68F77-C7A5-E740-B5A9-D46C72E51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F3A20B08-B24F-60E0-7A88-C76D9C6F6F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567355"/>
              </p:ext>
            </p:extLst>
          </p:nvPr>
        </p:nvGraphicFramePr>
        <p:xfrm>
          <a:off x="1558131" y="220662"/>
          <a:ext cx="9075738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3" imgW="9075288" imgH="6416012" progId="Acrobat.Document.2020">
                  <p:embed/>
                </p:oleObj>
              </mc:Choice>
              <mc:Fallback>
                <p:oleObj name="Acrobat Document" r:id="rId3" imgW="9075288" imgH="6416012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131" y="220662"/>
                        <a:ext cx="9075738" cy="641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097653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66A06FD-2BAB-9CB1-FDDE-B437E6A2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="" xmlns:a16="http://schemas.microsoft.com/office/drawing/2014/main" id="{9FAF4BA9-CE1D-B240-E748-58D947848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5CDD33C-89DE-0BA9-8208-E5BF30812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92" y="152400"/>
            <a:ext cx="1880468" cy="10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19312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4C1DB1F-85EF-663C-33D3-94D57FDA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7081F9D-A2C7-271D-5F51-8532AF1E6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AEB662FB-6F64-DCAB-8C52-5B84F6EBD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278824"/>
              </p:ext>
            </p:extLst>
          </p:nvPr>
        </p:nvGraphicFramePr>
        <p:xfrm>
          <a:off x="993422" y="220662"/>
          <a:ext cx="101600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Acrobat Document" r:id="rId3" imgW="9075288" imgH="6416012" progId="Acrobat.Document.2020">
                  <p:embed/>
                </p:oleObj>
              </mc:Choice>
              <mc:Fallback>
                <p:oleObj name="Acrobat Document" r:id="rId3" imgW="9075288" imgH="6416012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3422" y="220662"/>
                        <a:ext cx="10160000" cy="641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399863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EA83327-769F-3178-7B2F-084026E5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="" xmlns:a16="http://schemas.microsoft.com/office/drawing/2014/main" id="{C6B3E532-A44C-10DC-CCAA-4424064EF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22" y="0"/>
            <a:ext cx="12259643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3A5BBA9-FD0B-37AF-9714-6F53EEF13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92" y="152400"/>
            <a:ext cx="1880468" cy="10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5570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7">
            <a:extLst>
              <a:ext uri="{FF2B5EF4-FFF2-40B4-BE49-F238E27FC236}">
                <a16:creationId xmlns="" xmlns:a16="http://schemas.microsoft.com/office/drawing/2014/main" id="{C8092FE3-79EF-E228-939C-06DC90EF0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0"/>
            <a:ext cx="10617200" cy="6848417"/>
          </a:xfr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C2B31D8-90BC-4CF1-0924-3FC4CA7E3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730" y="5414645"/>
            <a:ext cx="584454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dirty="0" smtClean="0">
                <a:latin typeface="Candara" panose="020E0502030303020204" pitchFamily="34" charset="0"/>
              </a:rPr>
              <a:t>- </a:t>
            </a:r>
            <a:r>
              <a:rPr lang="hr-HR" sz="3600" dirty="0" err="1" smtClean="0">
                <a:latin typeface="Candara" panose="020E0502030303020204" pitchFamily="34" charset="0"/>
              </a:rPr>
              <a:t>ZaMiSli</a:t>
            </a:r>
            <a:r>
              <a:rPr lang="hr-HR" sz="3600" dirty="0" smtClean="0">
                <a:latin typeface="Candara" panose="020E0502030303020204" pitchFamily="34" charset="0"/>
              </a:rPr>
              <a:t> muzej za sve – </a:t>
            </a:r>
            <a:br>
              <a:rPr lang="hr-HR" sz="3600" dirty="0" smtClean="0">
                <a:latin typeface="Candara" panose="020E0502030303020204" pitchFamily="34" charset="0"/>
              </a:rPr>
            </a:br>
            <a:endParaRPr lang="hr-HR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49815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>
            <a:extLst>
              <a:ext uri="{FF2B5EF4-FFF2-40B4-BE49-F238E27FC236}">
                <a16:creationId xmlns="" xmlns:a16="http://schemas.microsoft.com/office/drawing/2014/main" id="{93BCC46E-0831-C9A2-AF31-6E8982972DF5}"/>
              </a:ext>
            </a:extLst>
          </p:cNvPr>
          <p:cNvSpPr txBox="1">
            <a:spLocks/>
          </p:cNvSpPr>
          <p:nvPr/>
        </p:nvSpPr>
        <p:spPr>
          <a:xfrm>
            <a:off x="5652207" y="284771"/>
            <a:ext cx="6539793" cy="3525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500" b="1" dirty="0"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INVESTITOR:	</a:t>
            </a: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GRAD SLATINA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		</a:t>
            </a: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TRG SVETOG JOSIPA 10, 	33 520 SLATINA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		OIB: 68254459599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GRAĐEVINA:	</a:t>
            </a: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JAVNA – REKONSTRUKCIJA ZGRADE STAROG KOTARA ZA PROŠIRENJE MUZEJSKOG 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		POSTAVA ZAVIČAJNOG MUZEJA SLATINA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LOKACIJA:	</a:t>
            </a: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ANTE KOVAČIĆA 1, 33 520 SLATINA, 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250440" indent="-225044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		</a:t>
            </a:r>
            <a:r>
              <a:rPr lang="hr-HR" sz="1400" b="1" dirty="0" err="1">
                <a:latin typeface="Candara" panose="020E0502030303020204" pitchFamily="34" charset="0"/>
                <a:ea typeface="Times New Roman" panose="02020603050405020304" pitchFamily="18" charset="0"/>
              </a:rPr>
              <a:t>k.č</a:t>
            </a:r>
            <a:r>
              <a:rPr lang="hr-HR" sz="1400" b="1" dirty="0">
                <a:latin typeface="Candara" panose="020E0502030303020204" pitchFamily="34" charset="0"/>
                <a:ea typeface="Times New Roman" panose="02020603050405020304" pitchFamily="18" charset="0"/>
              </a:rPr>
              <a:t>. br. 4372/1 k.o. PODRAVSKA SLATINA</a:t>
            </a:r>
            <a:endParaRPr lang="hr-HR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</a:p>
          <a:p>
            <a:pPr indent="457200" algn="just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07B2F1F6-2E0E-356B-312E-75EF91B00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7" r="20190"/>
          <a:stretch/>
        </p:blipFill>
        <p:spPr>
          <a:xfrm>
            <a:off x="-187606" y="-56759"/>
            <a:ext cx="5753100" cy="6971517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A30D27F4-541F-1A2B-C526-005C50FCD1BF}"/>
              </a:ext>
            </a:extLst>
          </p:cNvPr>
          <p:cNvSpPr txBox="1">
            <a:spLocks/>
          </p:cNvSpPr>
          <p:nvPr/>
        </p:nvSpPr>
        <p:spPr>
          <a:xfrm>
            <a:off x="5478780" y="4922422"/>
            <a:ext cx="6539793" cy="2178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0440" indent="-2250440" algn="r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500" b="1" dirty="0"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hr-HR" sz="1500" dirty="0"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</a:p>
          <a:p>
            <a:pPr indent="457200" algn="r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hr-HR" sz="1500" dirty="0"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</a:p>
          <a:p>
            <a:pPr indent="45720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Na građevnoj čestici, </a:t>
            </a:r>
            <a:r>
              <a:rPr lang="hr-HR" sz="1400" dirty="0" err="1">
                <a:latin typeface="Candara" panose="020E0502030303020204" pitchFamily="34" charset="0"/>
                <a:ea typeface="Times New Roman" panose="02020603050405020304" pitchFamily="18" charset="0"/>
              </a:rPr>
              <a:t>k.č</a:t>
            </a: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. br. 4372/1 k.o. Podravska Slatina na adresi Ante Kovačića 1, u Slatini, nalazi se djelomično rekonstruirana zgrada bivšeg Kotara. </a:t>
            </a:r>
          </a:p>
          <a:p>
            <a:pPr indent="45720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hr-HR" sz="1400" dirty="0">
                <a:latin typeface="Candara" panose="020E0502030303020204" pitchFamily="34" charset="0"/>
                <a:ea typeface="Times New Roman" panose="02020603050405020304" pitchFamily="18" charset="0"/>
              </a:rPr>
              <a:t>Postojeća zgrada stare škole, odnosno kotara je stara preko 100 godina, a njezina rekonstrukcija traje više od 20 godina. </a:t>
            </a:r>
          </a:p>
        </p:txBody>
      </p:sp>
    </p:spTree>
    <p:extLst>
      <p:ext uri="{BB962C8B-B14F-4D97-AF65-F5344CB8AC3E}">
        <p14:creationId xmlns:p14="http://schemas.microsoft.com/office/powerpoint/2010/main" val="204482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7E5CFA2-2659-F3BE-5B70-3059A13F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76" y="617671"/>
            <a:ext cx="5274361" cy="5729337"/>
          </a:xfrm>
        </p:spPr>
        <p:txBody>
          <a:bodyPr>
            <a:noAutofit/>
          </a:bodyPr>
          <a:lstStyle/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200" dirty="0">
                <a:latin typeface="Candara" panose="020E0502030303020204" pitchFamily="34" charset="0"/>
              </a:rPr>
              <a:t>Ovim projektom se planira rekonstruirati neuređeni dio prizemlja i prvi kat postojeće zgrade za potrebe proširenja muzejskog postava Zavičajnog muzeja Slatina, unutar postojećih gabarita.</a:t>
            </a:r>
          </a:p>
          <a:p>
            <a:pPr indent="457200" algn="just">
              <a:buNone/>
            </a:pP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Naglasak pri rekonstrukciji zgrade je na </a:t>
            </a:r>
            <a:r>
              <a:rPr lang="hr-HR" sz="13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unutarnjem uređenju 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(prostori su u </a:t>
            </a:r>
            <a:r>
              <a:rPr lang="hr-HR" sz="1200" dirty="0" err="1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roh-bau</a:t>
            </a:r>
            <a:r>
              <a:rPr lang="hr-HR" sz="1200" dirty="0"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fazi), poboljšanju </a:t>
            </a:r>
            <a:r>
              <a:rPr lang="hr-HR" sz="13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energetske učinkovitosti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, rješavanju </a:t>
            </a:r>
            <a:r>
              <a:rPr lang="hr-HR" sz="13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pristupačnosti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osobama smanjene pokretljivosti, usklađenje s propisima iz područja </a:t>
            </a:r>
            <a:r>
              <a:rPr lang="hr-HR" sz="13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zaštite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od </a:t>
            </a:r>
            <a:r>
              <a:rPr lang="hr-HR" sz="13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požara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buNone/>
            </a:pP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Muzeju su potrebni novi prostori za izlaganje dijela prošlosti Slatine u sklopu novog stalnog postava, s pripadajućim pomoćnim prostorijama.</a:t>
            </a:r>
          </a:p>
          <a:p>
            <a:pPr indent="457200" algn="just">
              <a:buNone/>
            </a:pP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Rekonstrukcijom će se u prizemlju u sjevernom krilu urediti novi izložbeni prostori s vjetrobranom i ulaznim </a:t>
            </a:r>
            <a:r>
              <a:rPr lang="hr-HR" sz="1200" dirty="0" err="1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hallom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, stubištem, ugrađenim dizalom u postojeće vozno okno i pomoćnim prostorijama. Tri izložbene dvorane bit će </a:t>
            </a:r>
            <a:r>
              <a:rPr lang="hr-HR" sz="13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multifunkcionalne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, a funkcionirat će kao stalni postavi i kabineti za radionice: stalni postav/kabinet dramske umjetnosti, slikarstva i vizualne umjetnosti, književnosti. Prostori će biti povezani s postojećim prostorima muzeja, a mogu funkcionirati i zasebno. U prizemlju je predviđena i višenamjenska multifunkcionalna dvorana s 50 sjedećih mjesta. </a:t>
            </a:r>
          </a:p>
          <a:p>
            <a:pPr indent="457200" algn="just">
              <a:buNone/>
            </a:pP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Preko novouređenog stubišta, ugrađenog dizala u postojeće vozno okno, teretnog dizala i dva prije uređena stubišta osiguran je pristup na prvi kat i u potkrovlje. Na katu će se urediti 7 izložbenih dvorana stalnog postava (sjeverno krilo i dio zapadnog krila - velike reprezentativne prostorije). U manjim prostorijama bi se uredila knjižnica, ured kustosa, depoi, višenamjenska dvorana. </a:t>
            </a:r>
          </a:p>
          <a:p>
            <a:pPr indent="457200" algn="just">
              <a:buNone/>
            </a:pP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Postojeći prostori muzeja u potkrovlju su povezani s novouređenim prostorima. Na krovne plohe je predviđena postava </a:t>
            </a:r>
            <a:r>
              <a:rPr lang="hr-HR" sz="13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fotonaponske elektrane</a:t>
            </a: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buNone/>
            </a:pPr>
            <a:r>
              <a:rPr lang="hr-HR" sz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Muzeju su potrebni novi prostori za izlaganje dijela prošlosti Slatine u sklopu novog stalnog postava.</a:t>
            </a:r>
          </a:p>
          <a:p>
            <a:pPr marL="2250440" indent="-2250440">
              <a:buFont typeface="Arial" panose="020B0604020202020204" pitchFamily="34" charset="0"/>
              <a:buNone/>
              <a:tabLst>
                <a:tab pos="540385" algn="l"/>
                <a:tab pos="2250440" algn="l"/>
              </a:tabLst>
            </a:pPr>
            <a:r>
              <a:rPr lang="hr-HR" sz="1200" b="1" dirty="0"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endParaRPr lang="hr-HR" sz="12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CD5D79D2-84B0-C3C4-7167-E4EAA86548E8}"/>
              </a:ext>
            </a:extLst>
          </p:cNvPr>
          <p:cNvSpPr txBox="1">
            <a:spLocks/>
          </p:cNvSpPr>
          <p:nvPr/>
        </p:nvSpPr>
        <p:spPr>
          <a:xfrm>
            <a:off x="6096000" y="617671"/>
            <a:ext cx="5274361" cy="5729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300" b="1" dirty="0">
                <a:latin typeface="Candara" panose="020E0502030303020204" pitchFamily="34" charset="0"/>
              </a:rPr>
              <a:t>Cilj</a:t>
            </a:r>
            <a:r>
              <a:rPr lang="hr-HR" sz="1200" dirty="0">
                <a:latin typeface="Candara" panose="020E0502030303020204" pitchFamily="34" charset="0"/>
              </a:rPr>
              <a:t> formiranja ove cjeline je </a:t>
            </a:r>
            <a:r>
              <a:rPr lang="hr-HR" sz="1300" b="1" dirty="0">
                <a:latin typeface="Candara" panose="020E0502030303020204" pitchFamily="34" charset="0"/>
              </a:rPr>
              <a:t>afirmacija vremena 20. stoljeća</a:t>
            </a:r>
            <a:r>
              <a:rPr lang="hr-HR" sz="1200" dirty="0">
                <a:latin typeface="Candara" panose="020E0502030303020204" pitchFamily="34" charset="0"/>
              </a:rPr>
              <a:t>, ali ujedno i naglašavanje </a:t>
            </a:r>
            <a:r>
              <a:rPr lang="hr-HR" sz="1300" b="1" dirty="0">
                <a:latin typeface="Candara" panose="020E0502030303020204" pitchFamily="34" charset="0"/>
              </a:rPr>
              <a:t>važnosti znanja </a:t>
            </a:r>
            <a:r>
              <a:rPr lang="hr-HR" sz="1200" dirty="0">
                <a:latin typeface="Candara" panose="020E0502030303020204" pitchFamily="34" charset="0"/>
              </a:rPr>
              <a:t>kao najvećeg generatora cjelokupnog napretka i razvoja prostora Slatine i okolice. Prostor Starog kotara, kao Osnovna škola iz čijih klupa su izašli književnice, umjetnici, tehničari, profesori, znanstvenici, radnici u proizvodnji i inovatori koji su svojim radom definirali prostor Slatine i njezine okolice kakav danas poznajemo.</a:t>
            </a:r>
          </a:p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200" dirty="0">
                <a:latin typeface="Candara" panose="020E0502030303020204" pitchFamily="34" charset="0"/>
              </a:rPr>
              <a:t>Novouređeni prostor bi omogućio održavanje </a:t>
            </a:r>
            <a:r>
              <a:rPr lang="hr-HR" sz="1300" b="1" dirty="0">
                <a:latin typeface="Candara" panose="020E0502030303020204" pitchFamily="34" charset="0"/>
              </a:rPr>
              <a:t>predavanja</a:t>
            </a:r>
            <a:r>
              <a:rPr lang="hr-HR" sz="1200" dirty="0">
                <a:latin typeface="Candara" panose="020E0502030303020204" pitchFamily="34" charset="0"/>
              </a:rPr>
              <a:t> za sve skupine, prezentacija, predstavljanja kao i </a:t>
            </a:r>
            <a:r>
              <a:rPr lang="hr-HR" sz="1300" b="1" dirty="0">
                <a:latin typeface="Candara" panose="020E0502030303020204" pitchFamily="34" charset="0"/>
              </a:rPr>
              <a:t>radionice</a:t>
            </a:r>
            <a:r>
              <a:rPr lang="hr-HR" sz="1200" dirty="0">
                <a:latin typeface="Candara" panose="020E0502030303020204" pitchFamily="34" charset="0"/>
              </a:rPr>
              <a:t> za učenike na temu književnosti i vizualnih umjetnosti.</a:t>
            </a:r>
          </a:p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200" dirty="0">
                <a:latin typeface="Candara" panose="020E0502030303020204" pitchFamily="34" charset="0"/>
              </a:rPr>
              <a:t>U zgradi je uređen dio muzejskog postava, cijelo potkrovlje i dio prizemlja. </a:t>
            </a:r>
          </a:p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200" dirty="0">
                <a:latin typeface="Candara" panose="020E0502030303020204" pitchFamily="34" charset="0"/>
              </a:rPr>
              <a:t>Proširenjem muzejskog postava, zgrada bi zaokružila svoju kulturno-umjetničku namjenu. Rekonstrukcijom bi se u prizemlju u sjevernom krilu uredili novi izložbeni prostor. Tri izložbene dvorane bit će multifunkcionalne, a funkcionirat će kao stalni postavi i kabineti za radionice: stalni postav/kabinet dramske umjetnosti, slikarstva i vizualne umjetnosti, književnosti.</a:t>
            </a:r>
          </a:p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200" dirty="0">
                <a:latin typeface="Candara" panose="020E0502030303020204" pitchFamily="34" charset="0"/>
              </a:rPr>
              <a:t>Reprezentativne dvorane na katu su predviđene za postav posvećen poznatim Slatinčanima: </a:t>
            </a:r>
            <a:r>
              <a:rPr lang="hr-HR" sz="13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Milko Kelemen</a:t>
            </a:r>
            <a:r>
              <a:rPr lang="hr-HR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hr-HR" sz="13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Viktor Žmegač</a:t>
            </a:r>
            <a:r>
              <a:rPr lang="hr-HR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hr-HR" sz="13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Mirko </a:t>
            </a:r>
            <a:r>
              <a:rPr lang="hr-HR" sz="1300" b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Jirsak</a:t>
            </a:r>
            <a:r>
              <a:rPr lang="hr-HR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  <a:r>
              <a:rPr lang="hr-HR" sz="1200" dirty="0">
                <a:latin typeface="Candara" panose="020E0502030303020204" pitchFamily="34" charset="0"/>
              </a:rPr>
              <a:t> povijesti sporta, povijesti gospodarskih djelatnosti u Slatini i okolici.</a:t>
            </a:r>
          </a:p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200" dirty="0">
                <a:latin typeface="Candara" panose="020E0502030303020204" pitchFamily="34" charset="0"/>
              </a:rPr>
              <a:t>Projekt „</a:t>
            </a:r>
            <a:r>
              <a:rPr lang="hr-HR" sz="1200" dirty="0" err="1">
                <a:latin typeface="Candara" panose="020E0502030303020204" pitchFamily="34" charset="0"/>
              </a:rPr>
              <a:t>ZaMiSLi</a:t>
            </a:r>
            <a:r>
              <a:rPr lang="hr-HR" sz="1200" dirty="0">
                <a:latin typeface="Candara" panose="020E0502030303020204" pitchFamily="34" charset="0"/>
              </a:rPr>
              <a:t> muzej za sve“ provest će se uz sufinanciranje EU sredstvima iz Programa Konkurentnost i Kohezija 2021-2027. godina - Javni poziv „Obnova javne kulturne infrastrukture“ .</a:t>
            </a:r>
          </a:p>
          <a:p>
            <a:pPr indent="457200" algn="just">
              <a:buNone/>
              <a:tabLst>
                <a:tab pos="540385" algn="l"/>
                <a:tab pos="2250440" algn="l"/>
              </a:tabLst>
            </a:pPr>
            <a:r>
              <a:rPr lang="hr-HR" sz="1200" dirty="0">
                <a:latin typeface="Candara" panose="020E0502030303020204" pitchFamily="34" charset="0"/>
              </a:rPr>
              <a:t>Ugovor o financiranju zaključen je 24.4.2025. godine, prihvatljivi troškovi izgradnje i upravljanja projektom iznose 5,4 </a:t>
            </a:r>
            <a:r>
              <a:rPr lang="hr-HR" sz="1200" dirty="0" err="1">
                <a:latin typeface="Candara" panose="020E0502030303020204" pitchFamily="34" charset="0"/>
              </a:rPr>
              <a:t>mil</a:t>
            </a:r>
            <a:r>
              <a:rPr lang="hr-HR" sz="1200" dirty="0">
                <a:latin typeface="Candara" panose="020E0502030303020204" pitchFamily="34" charset="0"/>
              </a:rPr>
              <a:t>. eura, odobrena sredstva pomoći iznose 4,6 </a:t>
            </a:r>
            <a:r>
              <a:rPr lang="hr-HR" sz="1200" dirty="0" err="1">
                <a:latin typeface="Candara" panose="020E0502030303020204" pitchFamily="34" charset="0"/>
              </a:rPr>
              <a:t>mil</a:t>
            </a:r>
            <a:r>
              <a:rPr lang="hr-HR" sz="1200" dirty="0">
                <a:latin typeface="Candara" panose="020E0502030303020204" pitchFamily="34" charset="0"/>
              </a:rPr>
              <a:t>. eura (85% prihvatljivih troškova) dok ostala sredstva osigurava Grad Slatina.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sz="12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indent="457200" algn="just">
              <a:buFont typeface="Arial" panose="020B0604020202020204" pitchFamily="34" charset="0"/>
              <a:buNone/>
            </a:pPr>
            <a:endParaRPr lang="hr-HR" sz="12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indent="457200" algn="just">
              <a:buFont typeface="Arial" panose="020B0604020202020204" pitchFamily="34" charset="0"/>
              <a:buNone/>
            </a:pPr>
            <a:endParaRPr lang="hr-HR" sz="1200" dirty="0"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79BAB43A-36CD-88F9-9D37-0EC6DDFB21AE}"/>
              </a:ext>
            </a:extLst>
          </p:cNvPr>
          <p:cNvSpPr txBox="1"/>
          <p:nvPr/>
        </p:nvSpPr>
        <p:spPr>
          <a:xfrm>
            <a:off x="472332" y="129992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latin typeface="Candara" panose="020E0502030303020204" pitchFamily="34" charset="0"/>
              </a:rPr>
              <a:t>„</a:t>
            </a:r>
            <a:r>
              <a:rPr lang="hr-HR" b="1" dirty="0" err="1">
                <a:latin typeface="Candara" panose="020E0502030303020204" pitchFamily="34" charset="0"/>
              </a:rPr>
              <a:t>ZaMiSli</a:t>
            </a:r>
            <a:r>
              <a:rPr lang="hr-HR" b="1" dirty="0">
                <a:latin typeface="Candara" panose="020E0502030303020204" pitchFamily="34" charset="0"/>
              </a:rPr>
              <a:t> muzej za sve”</a:t>
            </a:r>
          </a:p>
        </p:txBody>
      </p:sp>
    </p:spTree>
    <p:extLst>
      <p:ext uri="{BB962C8B-B14F-4D97-AF65-F5344CB8AC3E}">
        <p14:creationId xmlns:p14="http://schemas.microsoft.com/office/powerpoint/2010/main" val="33371468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9F3569-0480-FBFD-3CE3-468D23903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3FC93AA0-F568-76D7-657C-946D01820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5" name="Objekt 4">
            <a:extLst>
              <a:ext uri="{FF2B5EF4-FFF2-40B4-BE49-F238E27FC236}">
                <a16:creationId xmlns="" xmlns:a16="http://schemas.microsoft.com/office/drawing/2014/main" id="{A8AF566F-B193-F093-54F9-1119BB03BB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159243"/>
              </p:ext>
            </p:extLst>
          </p:nvPr>
        </p:nvGraphicFramePr>
        <p:xfrm>
          <a:off x="6024662" y="-58472"/>
          <a:ext cx="6243673" cy="6916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10797302" imgH="11963172" progId="Acrobat.Document.2020">
                  <p:embed/>
                </p:oleObj>
              </mc:Choice>
              <mc:Fallback>
                <p:oleObj name="Acrobat Document" r:id="rId3" imgW="10797302" imgH="11963172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24662" y="-58472"/>
                        <a:ext cx="6243673" cy="6916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0C11E17C-7375-2CDC-95CC-156531D5F6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657701"/>
              </p:ext>
            </p:extLst>
          </p:nvPr>
        </p:nvGraphicFramePr>
        <p:xfrm>
          <a:off x="-6485" y="-58472"/>
          <a:ext cx="6243671" cy="6916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5" imgW="10797302" imgH="11963172" progId="Acrobat.Document.2020">
                  <p:embed/>
                </p:oleObj>
              </mc:Choice>
              <mc:Fallback>
                <p:oleObj name="Acrobat Document" r:id="rId5" imgW="10797302" imgH="11963172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6485" y="-58472"/>
                        <a:ext cx="6243671" cy="6916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6044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7E1D3E7-0FE3-CE3F-C582-DB0838E8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244EF41-C1D4-18C0-8E21-95EA86B18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C198DD1E-2C68-C44E-5308-B19649D21A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486738"/>
              </p:ext>
            </p:extLst>
          </p:nvPr>
        </p:nvGraphicFramePr>
        <p:xfrm>
          <a:off x="1558131" y="76200"/>
          <a:ext cx="9075738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9075288" imgH="6416012" progId="Acrobat.Document.2020">
                  <p:embed/>
                </p:oleObj>
              </mc:Choice>
              <mc:Fallback>
                <p:oleObj name="Acrobat Document" r:id="rId3" imgW="9075288" imgH="6416012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131" y="76200"/>
                        <a:ext cx="9075738" cy="641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321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12650A0-E094-9C71-AEE2-7668F074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="" xmlns:a16="http://schemas.microsoft.com/office/drawing/2014/main" id="{F2487DD8-9C35-A869-69D8-0326014E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76" y="-30401"/>
            <a:ext cx="12334552" cy="6918801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75CDA5E6-83DF-41B7-CB44-13DB77EC0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14" y="0"/>
            <a:ext cx="1954986" cy="1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74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D3F00BA-0260-CBCD-1003-C9985EDF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28B4C98-8A4E-A661-6A28-C0D5A4712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78E20F61-82CE-8699-D8DC-EF8EAD04E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76773"/>
              </p:ext>
            </p:extLst>
          </p:nvPr>
        </p:nvGraphicFramePr>
        <p:xfrm>
          <a:off x="1558131" y="220662"/>
          <a:ext cx="9075738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9075288" imgH="6416012" progId="Acrobat.Document.2020">
                  <p:embed/>
                </p:oleObj>
              </mc:Choice>
              <mc:Fallback>
                <p:oleObj name="Acrobat Document" r:id="rId3" imgW="9075288" imgH="6416012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131" y="220662"/>
                        <a:ext cx="9075738" cy="641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1614356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F4C3012-738A-2AC3-AC87-AEC6105F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EBD1AF7E-A3C7-C681-7A0E-EB3296ED0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9" y="0"/>
            <a:ext cx="12243458" cy="6858000"/>
          </a:xfr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E11E4C53-083E-8F30-1FDB-CE6059A31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55" y="197022"/>
            <a:ext cx="1763089" cy="9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1583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DD8BC1E-FAEC-716D-F1D5-73EC2280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="" xmlns:a16="http://schemas.microsoft.com/office/drawing/2014/main" id="{49D93C64-A592-A992-9A14-22D1C98A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34" y="0"/>
            <a:ext cx="12221534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DD7A461-76C0-CF09-5A36-20801447C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55" y="197022"/>
            <a:ext cx="1763089" cy="9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3863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563</Words>
  <Application>Microsoft Office PowerPoint</Application>
  <PresentationFormat>Široki zaslon</PresentationFormat>
  <Paragraphs>36</Paragraphs>
  <Slides>18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Candara</vt:lpstr>
      <vt:lpstr>Times New Roman</vt:lpstr>
      <vt:lpstr>Tema sustava Office</vt:lpstr>
      <vt:lpstr>Acrobat Document</vt:lpstr>
      <vt:lpstr>ZaMiSli muzej za sve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- ZaMiSli muzej za sve –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ZaMiSli muzej za sve</dc:title>
  <dc:creator>Snježana Stipeč</dc:creator>
  <cp:lastModifiedBy>Vesna Klement</cp:lastModifiedBy>
  <cp:revision>51</cp:revision>
  <dcterms:created xsi:type="dcterms:W3CDTF">2025-05-12T05:22:17Z</dcterms:created>
  <dcterms:modified xsi:type="dcterms:W3CDTF">2025-05-14T12:24:40Z</dcterms:modified>
</cp:coreProperties>
</file>